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7" r:id="rId3"/>
  </p:sldMasterIdLst>
  <p:notesMasterIdLst>
    <p:notesMasterId r:id="rId4"/>
  </p:notesMasterIdLst>
  <p:sldIdLst>
    <p:sldId id="256" r:id="rId5"/>
    <p:sldId id="257" r:id="rId6"/>
    <p:sldId id="258" r:id="rId7"/>
    <p:sldId id="259" r:id="rId8"/>
    <p:sldId id="260" r:id="rId9"/>
    <p:sldId id="261" r:id="rId10"/>
    <p:sldId id="262" r:id="rId11"/>
    <p:sldId id="263" r:id="rId12"/>
  </p:sldIdLst>
  <p:sldSz cy="8229600" cx="14630400"/>
  <p:notesSz cx="8229600" cy="14630400"/>
  <p:embeddedFontLst>
    <p:embeddedFont>
      <p:font typeface="Heebo"/>
      <p:regular r:id="rId13"/>
      <p:bold r:id="rId14"/>
    </p:embeddedFont>
    <p:embeddedFont>
      <p:font typeface="Montserrat"/>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Heebo-regular.fntdata"/><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Montserrat-regular.fntdata"/><Relationship Id="rId14" Type="http://schemas.openxmlformats.org/officeDocument/2006/relationships/font" Target="fonts/Heebo-bold.fntdata"/><Relationship Id="rId17" Type="http://schemas.openxmlformats.org/officeDocument/2006/relationships/font" Target="fonts/Montserrat-italic.fntdata"/><Relationship Id="rId16" Type="http://schemas.openxmlformats.org/officeDocument/2006/relationships/font" Target="fonts/Montserrat-bold.fntdata"/><Relationship Id="rId5" Type="http://schemas.openxmlformats.org/officeDocument/2006/relationships/slide" Target="slides/slide1.xml"/><Relationship Id="rId6" Type="http://schemas.openxmlformats.org/officeDocument/2006/relationships/slide" Target="slides/slide2.xml"/><Relationship Id="rId18" Type="http://schemas.openxmlformats.org/officeDocument/2006/relationships/font" Target="fonts/Montserrat-bold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 name="Google Shape;4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 name="Google Shape;46;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 name="Google Shape;5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 name="Google Shape;54;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 name="Google Shape;63;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 name="Google Shape;64;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 name="Google Shape;8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 name="Google Shape;82;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 name="Google Shape;11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hyperlink" Target="https://gamma.app/?utm_source=made-with-gamma" TargetMode="Externa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hyperlink" Target="https://gamma.app/?utm_source=made-with-gamma" TargetMode="Externa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hyperlink" Target="https://gamma.app/?utm_source=made-with-gamma" TargetMode="Externa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hyperlink" Target="https://gamma.app/?utm_source=made-with-gamma" TargetMode="Externa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hyperlink" Target="https://gamma.app/?utm_source=made-with-gamma" TargetMode="Externa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hyperlink" Target="https://gamma.app/?utm_source=made-with-gamma" TargetMode="Externa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hyperlink" Target="https://gamma.app/?utm_source=made-with-gamma" TargetMode="Externa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hyperlink" Target="https://gamma.app/?utm_source=made-with-gamma" TargetMode="External"/><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pic>
        <p:nvPicPr>
          <p:cNvPr descr="preencoded.png" id="11" name="Google Shape;11;p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2" name="Google Shape;12;p2"/>
          <p:cNvSpPr/>
          <p:nvPr/>
        </p:nvSpPr>
        <p:spPr>
          <a:xfrm>
            <a:off x="0" y="0"/>
            <a:ext cx="14630400" cy="82296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2">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4" name="Shape 14"/>
        <p:cNvGrpSpPr/>
        <p:nvPr/>
      </p:nvGrpSpPr>
      <p:grpSpPr>
        <a:xfrm>
          <a:off x="0" y="0"/>
          <a:ext cx="0" cy="0"/>
          <a:chOff x="0" y="0"/>
          <a:chExt cx="0" cy="0"/>
        </a:xfrm>
      </p:grpSpPr>
      <p:pic>
        <p:nvPicPr>
          <p:cNvPr descr="preencoded.png" id="15" name="Google Shape;15;p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6" name="Google Shape;16;p3"/>
          <p:cNvSpPr/>
          <p:nvPr/>
        </p:nvSpPr>
        <p:spPr>
          <a:xfrm>
            <a:off x="0" y="0"/>
            <a:ext cx="14630400" cy="82296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3">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8" name="Shape 18"/>
        <p:cNvGrpSpPr/>
        <p:nvPr/>
      </p:nvGrpSpPr>
      <p:grpSpPr>
        <a:xfrm>
          <a:off x="0" y="0"/>
          <a:ext cx="0" cy="0"/>
          <a:chOff x="0" y="0"/>
          <a:chExt cx="0" cy="0"/>
        </a:xfrm>
      </p:grpSpPr>
      <p:pic>
        <p:nvPicPr>
          <p:cNvPr descr="preencoded.png" id="19" name="Google Shape;19;p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0" name="Google Shape;20;p4"/>
          <p:cNvSpPr/>
          <p:nvPr/>
        </p:nvSpPr>
        <p:spPr>
          <a:xfrm>
            <a:off x="0" y="0"/>
            <a:ext cx="14630400" cy="82296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4">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22" name="Shape 22"/>
        <p:cNvGrpSpPr/>
        <p:nvPr/>
      </p:nvGrpSpPr>
      <p:grpSpPr>
        <a:xfrm>
          <a:off x="0" y="0"/>
          <a:ext cx="0" cy="0"/>
          <a:chOff x="0" y="0"/>
          <a:chExt cx="0" cy="0"/>
        </a:xfrm>
      </p:grpSpPr>
      <p:pic>
        <p:nvPicPr>
          <p:cNvPr descr="preencoded.png" id="23" name="Google Shape;23;p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4" name="Google Shape;24;p5"/>
          <p:cNvSpPr/>
          <p:nvPr/>
        </p:nvSpPr>
        <p:spPr>
          <a:xfrm>
            <a:off x="0" y="0"/>
            <a:ext cx="14630400" cy="82296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5">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6" name="Shape 26"/>
        <p:cNvGrpSpPr/>
        <p:nvPr/>
      </p:nvGrpSpPr>
      <p:grpSpPr>
        <a:xfrm>
          <a:off x="0" y="0"/>
          <a:ext cx="0" cy="0"/>
          <a:chOff x="0" y="0"/>
          <a:chExt cx="0" cy="0"/>
        </a:xfrm>
      </p:grpSpPr>
      <p:pic>
        <p:nvPicPr>
          <p:cNvPr descr="preencoded.png" id="27" name="Google Shape;27;p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8" name="Google Shape;28;p6"/>
          <p:cNvSpPr/>
          <p:nvPr/>
        </p:nvSpPr>
        <p:spPr>
          <a:xfrm>
            <a:off x="0" y="0"/>
            <a:ext cx="14630400" cy="82296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6">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30" name="Shape 30"/>
        <p:cNvGrpSpPr/>
        <p:nvPr/>
      </p:nvGrpSpPr>
      <p:grpSpPr>
        <a:xfrm>
          <a:off x="0" y="0"/>
          <a:ext cx="0" cy="0"/>
          <a:chOff x="0" y="0"/>
          <a:chExt cx="0" cy="0"/>
        </a:xfrm>
      </p:grpSpPr>
      <p:pic>
        <p:nvPicPr>
          <p:cNvPr descr="preencoded.png" id="31" name="Google Shape;31;p7"/>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2" name="Google Shape;32;p7"/>
          <p:cNvSpPr/>
          <p:nvPr/>
        </p:nvSpPr>
        <p:spPr>
          <a:xfrm>
            <a:off x="0" y="0"/>
            <a:ext cx="14630400" cy="82296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7">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34" name="Shape 34"/>
        <p:cNvGrpSpPr/>
        <p:nvPr/>
      </p:nvGrpSpPr>
      <p:grpSpPr>
        <a:xfrm>
          <a:off x="0" y="0"/>
          <a:ext cx="0" cy="0"/>
          <a:chOff x="0" y="0"/>
          <a:chExt cx="0" cy="0"/>
        </a:xfrm>
      </p:grpSpPr>
      <p:pic>
        <p:nvPicPr>
          <p:cNvPr descr="preencoded.png" id="35" name="Google Shape;35;p8"/>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6" name="Google Shape;36;p8"/>
          <p:cNvSpPr/>
          <p:nvPr/>
        </p:nvSpPr>
        <p:spPr>
          <a:xfrm>
            <a:off x="0" y="0"/>
            <a:ext cx="14630400" cy="82296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8">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8" name="Shape 38"/>
        <p:cNvGrpSpPr/>
        <p:nvPr/>
      </p:nvGrpSpPr>
      <p:grpSpPr>
        <a:xfrm>
          <a:off x="0" y="0"/>
          <a:ext cx="0" cy="0"/>
          <a:chOff x="0" y="0"/>
          <a:chExt cx="0" cy="0"/>
        </a:xfrm>
      </p:grpSpPr>
      <p:pic>
        <p:nvPicPr>
          <p:cNvPr descr="preencoded.png" id="39" name="Google Shape;39;p9"/>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0" name="Google Shape;40;p9"/>
          <p:cNvSpPr/>
          <p:nvPr/>
        </p:nvSpPr>
        <p:spPr>
          <a:xfrm>
            <a:off x="0" y="0"/>
            <a:ext cx="14630400" cy="8229600"/>
          </a:xfrm>
          <a:prstGeom prst="rect">
            <a:avLst/>
          </a:prstGeom>
          <a:solidFill>
            <a:srgbClr val="0D0A2C">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9">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42" name="Shape 4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9.png"/><Relationship Id="rId4" Type="http://schemas.openxmlformats.org/officeDocument/2006/relationships/image" Target="../media/image21.png"/><Relationship Id="rId5" Type="http://schemas.openxmlformats.org/officeDocument/2006/relationships/image" Target="../media/image25.png"/><Relationship Id="rId6" Type="http://schemas.openxmlformats.org/officeDocument/2006/relationships/image" Target="../media/image22.png"/><Relationship Id="rId7"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8.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38.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pic>
        <p:nvPicPr>
          <p:cNvPr descr="preencoded.png" id="48" name="Google Shape;48;p11"/>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49" name="Google Shape;49;p11"/>
          <p:cNvSpPr/>
          <p:nvPr/>
        </p:nvSpPr>
        <p:spPr>
          <a:xfrm>
            <a:off x="793790" y="3406021"/>
            <a:ext cx="7556421" cy="1417558"/>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FFFFFF"/>
              </a:buClr>
              <a:buSzPts val="4450"/>
              <a:buFont typeface="Montserrat"/>
              <a:buNone/>
            </a:pPr>
            <a:r>
              <a:rPr b="0" i="0" lang="en-US" sz="4450" u="none" cap="none" strike="noStrike">
                <a:solidFill>
                  <a:srgbClr val="FFFFFF"/>
                </a:solidFill>
                <a:latin typeface="Montserrat"/>
                <a:ea typeface="Montserrat"/>
                <a:cs typeface="Montserrat"/>
                <a:sym typeface="Montserrat"/>
              </a:rPr>
              <a:t>Presentación de Proyecto - FiveStock</a:t>
            </a:r>
            <a:endParaRPr b="0" i="0" sz="4450" u="none" cap="none" strike="noStrike"/>
          </a:p>
        </p:txBody>
      </p:sp>
      <p:pic>
        <p:nvPicPr>
          <p:cNvPr id="50" name="Google Shape;50;p11"/>
          <p:cNvPicPr preferRelativeResize="0"/>
          <p:nvPr/>
        </p:nvPicPr>
        <p:blipFill>
          <a:blip r:embed="rId4">
            <a:alphaModFix/>
          </a:blip>
          <a:stretch>
            <a:fillRect/>
          </a:stretch>
        </p:blipFill>
        <p:spPr>
          <a:xfrm>
            <a:off x="406975" y="447525"/>
            <a:ext cx="2139050" cy="2139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2"/>
          <p:cNvSpPr/>
          <p:nvPr/>
        </p:nvSpPr>
        <p:spPr>
          <a:xfrm>
            <a:off x="793790" y="2755344"/>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2200"/>
              <a:buFont typeface="Montserrat"/>
              <a:buNone/>
            </a:pPr>
            <a:r>
              <a:rPr b="0" i="0" lang="en-US" sz="2200" u="none" cap="none" strike="noStrike">
                <a:solidFill>
                  <a:srgbClr val="000000"/>
                </a:solidFill>
                <a:latin typeface="Montserrat"/>
                <a:ea typeface="Montserrat"/>
                <a:cs typeface="Montserrat"/>
                <a:sym typeface="Montserrat"/>
              </a:rPr>
              <a:t>💼</a:t>
            </a:r>
            <a:r>
              <a:rPr b="0" i="0" lang="en-US" sz="2200" u="none" cap="none" strike="noStrike">
                <a:solidFill>
                  <a:srgbClr val="FFFFFF"/>
                </a:solidFill>
                <a:latin typeface="Montserrat"/>
                <a:ea typeface="Montserrat"/>
                <a:cs typeface="Montserrat"/>
                <a:sym typeface="Montserrat"/>
              </a:rPr>
              <a:t> Introducción</a:t>
            </a:r>
            <a:endParaRPr b="0" i="0" sz="2200" u="none" cap="none" strike="noStrike"/>
          </a:p>
        </p:txBody>
      </p:sp>
      <p:sp>
        <p:nvSpPr>
          <p:cNvPr id="57" name="Google Shape;57;p12"/>
          <p:cNvSpPr/>
          <p:nvPr/>
        </p:nvSpPr>
        <p:spPr>
          <a:xfrm>
            <a:off x="793790" y="3336488"/>
            <a:ext cx="12994005"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FFFFFF"/>
              </a:buClr>
              <a:buSzPts val="4450"/>
              <a:buFont typeface="Montserrat"/>
              <a:buNone/>
            </a:pPr>
            <a:r>
              <a:rPr b="0" i="0" lang="en-US" sz="4450" u="none" cap="none" strike="noStrike">
                <a:solidFill>
                  <a:srgbClr val="FFFFFF"/>
                </a:solidFill>
                <a:latin typeface="Montserrat"/>
                <a:ea typeface="Montserrat"/>
                <a:cs typeface="Montserrat"/>
                <a:sym typeface="Montserrat"/>
              </a:rPr>
              <a:t>FiveStock: Gestión de Inventarios Simplificada</a:t>
            </a:r>
            <a:endParaRPr b="0" i="0" sz="4450" u="none" cap="none" strike="noStrike"/>
          </a:p>
        </p:txBody>
      </p:sp>
      <p:sp>
        <p:nvSpPr>
          <p:cNvPr id="58" name="Google Shape;58;p12"/>
          <p:cNvSpPr/>
          <p:nvPr/>
        </p:nvSpPr>
        <p:spPr>
          <a:xfrm>
            <a:off x="793790" y="4385429"/>
            <a:ext cx="13042821"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CD7E5"/>
              </a:buClr>
              <a:buSzPts val="1750"/>
              <a:buFont typeface="Heebo"/>
              <a:buNone/>
            </a:pPr>
            <a:r>
              <a:rPr b="1" i="0" lang="en-US" sz="1750" u="none" cap="none" strike="noStrike">
                <a:solidFill>
                  <a:srgbClr val="DCD7E5"/>
                </a:solidFill>
                <a:latin typeface="Heebo"/>
                <a:ea typeface="Heebo"/>
                <a:cs typeface="Heebo"/>
                <a:sym typeface="Heebo"/>
              </a:rPr>
              <a:t>FiveStock</a:t>
            </a:r>
            <a:r>
              <a:rPr b="0" i="0" lang="en-US" sz="1750" u="none" cap="none" strike="noStrike">
                <a:solidFill>
                  <a:srgbClr val="DCD7E5"/>
                </a:solidFill>
                <a:latin typeface="Heebo"/>
                <a:ea typeface="Heebo"/>
                <a:cs typeface="Heebo"/>
                <a:sym typeface="Heebo"/>
              </a:rPr>
              <a:t> es una aplicación web desarrollada como proyecto final de carrera en Desarrollo de Software. Su objetivo es brindar una solución completa para la administración de inventarios, permitiendo gestionar productos, marcas, categorías, personal y controlar los movimientos de stock mediante un sistema Kardex.</a:t>
            </a:r>
            <a:endParaRPr b="0" i="0" sz="1750" u="none" cap="none" strike="noStrike"/>
          </a:p>
        </p:txBody>
      </p:sp>
      <p:sp>
        <p:nvSpPr>
          <p:cNvPr id="59" name="Google Shape;59;p12"/>
          <p:cNvSpPr/>
          <p:nvPr/>
        </p:nvSpPr>
        <p:spPr>
          <a:xfrm>
            <a:off x="12815375" y="7727975"/>
            <a:ext cx="1815000" cy="501600"/>
          </a:xfrm>
          <a:prstGeom prst="rect">
            <a:avLst/>
          </a:prstGeom>
          <a:solidFill>
            <a:srgbClr val="0E0A2C"/>
          </a:solidFill>
          <a:ln cap="flat" cmpd="sng" w="9525">
            <a:solidFill>
              <a:srgbClr val="0E0A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0" name="Google Shape;60;p12"/>
          <p:cNvPicPr preferRelativeResize="0"/>
          <p:nvPr/>
        </p:nvPicPr>
        <p:blipFill>
          <a:blip r:embed="rId3">
            <a:alphaModFix/>
          </a:blip>
          <a:stretch>
            <a:fillRect/>
          </a:stretch>
        </p:blipFill>
        <p:spPr>
          <a:xfrm>
            <a:off x="13787800" y="7423115"/>
            <a:ext cx="597600" cy="597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descr="preencoded.png" id="66" name="Google Shape;66;p13"/>
          <p:cNvPicPr preferRelativeResize="0"/>
          <p:nvPr/>
        </p:nvPicPr>
        <p:blipFill rotWithShape="1">
          <a:blip r:embed="rId3">
            <a:alphaModFix/>
          </a:blip>
          <a:srcRect b="0" l="0" r="0" t="0"/>
          <a:stretch/>
        </p:blipFill>
        <p:spPr>
          <a:xfrm>
            <a:off x="0" y="0"/>
            <a:ext cx="14630400" cy="3866317"/>
          </a:xfrm>
          <a:prstGeom prst="rect">
            <a:avLst/>
          </a:prstGeom>
          <a:noFill/>
          <a:ln>
            <a:noFill/>
          </a:ln>
        </p:spPr>
      </p:pic>
      <p:sp>
        <p:nvSpPr>
          <p:cNvPr id="67" name="Google Shape;67;p13"/>
          <p:cNvSpPr/>
          <p:nvPr/>
        </p:nvSpPr>
        <p:spPr>
          <a:xfrm>
            <a:off x="721638" y="4433292"/>
            <a:ext cx="3289816" cy="32980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2000"/>
              <a:buFont typeface="Montserrat"/>
              <a:buNone/>
            </a:pPr>
            <a:r>
              <a:rPr b="0" i="0" lang="en-US" sz="2000" u="none" cap="none" strike="noStrike">
                <a:solidFill>
                  <a:srgbClr val="000000"/>
                </a:solidFill>
                <a:latin typeface="Montserrat"/>
                <a:ea typeface="Montserrat"/>
                <a:cs typeface="Montserrat"/>
                <a:sym typeface="Montserrat"/>
              </a:rPr>
              <a:t>🎓</a:t>
            </a:r>
            <a:r>
              <a:rPr b="0" i="0" lang="en-US" sz="2000" u="none" cap="none" strike="noStrike">
                <a:solidFill>
                  <a:srgbClr val="FFFFFF"/>
                </a:solidFill>
                <a:latin typeface="Montserrat"/>
                <a:ea typeface="Montserrat"/>
                <a:cs typeface="Montserrat"/>
                <a:sym typeface="Montserrat"/>
              </a:rPr>
              <a:t> Propósito del Proyecto</a:t>
            </a:r>
            <a:endParaRPr b="0" i="0" sz="2000" u="none" cap="none" strike="noStrike"/>
          </a:p>
        </p:txBody>
      </p:sp>
      <p:pic>
        <p:nvPicPr>
          <p:cNvPr descr="preencoded.png" id="68" name="Google Shape;68;p13"/>
          <p:cNvPicPr preferRelativeResize="0"/>
          <p:nvPr/>
        </p:nvPicPr>
        <p:blipFill rotWithShape="1">
          <a:blip r:embed="rId4">
            <a:alphaModFix/>
          </a:blip>
          <a:srcRect b="0" l="0" r="0" t="0"/>
          <a:stretch/>
        </p:blipFill>
        <p:spPr>
          <a:xfrm>
            <a:off x="721638" y="4995029"/>
            <a:ext cx="4395668" cy="824746"/>
          </a:xfrm>
          <a:prstGeom prst="rect">
            <a:avLst/>
          </a:prstGeom>
          <a:noFill/>
          <a:ln>
            <a:noFill/>
          </a:ln>
        </p:spPr>
      </p:pic>
      <p:sp>
        <p:nvSpPr>
          <p:cNvPr id="69" name="Google Shape;69;p13"/>
          <p:cNvSpPr/>
          <p:nvPr/>
        </p:nvSpPr>
        <p:spPr>
          <a:xfrm>
            <a:off x="927735" y="6025872"/>
            <a:ext cx="2655451" cy="32218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CD7E5"/>
              </a:buClr>
              <a:buSzPts val="2000"/>
              <a:buFont typeface="Montserrat"/>
              <a:buNone/>
            </a:pPr>
            <a:r>
              <a:rPr b="0" i="0" lang="en-US" sz="2000" u="none" cap="none" strike="noStrike">
                <a:solidFill>
                  <a:srgbClr val="DCD7E5"/>
                </a:solidFill>
                <a:latin typeface="Montserrat"/>
                <a:ea typeface="Montserrat"/>
                <a:cs typeface="Montserrat"/>
                <a:sym typeface="Montserrat"/>
              </a:rPr>
              <a:t>Aplicación Full Stack</a:t>
            </a:r>
            <a:endParaRPr b="0" i="0" sz="2000" u="none" cap="none" strike="noStrike"/>
          </a:p>
        </p:txBody>
      </p:sp>
      <p:sp>
        <p:nvSpPr>
          <p:cNvPr id="70" name="Google Shape;70;p13"/>
          <p:cNvSpPr/>
          <p:nvPr/>
        </p:nvSpPr>
        <p:spPr>
          <a:xfrm>
            <a:off x="927735" y="6471761"/>
            <a:ext cx="3983474" cy="989767"/>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DCD7E5"/>
              </a:buClr>
              <a:buSzPts val="1600"/>
              <a:buFont typeface="Heebo"/>
              <a:buNone/>
            </a:pPr>
            <a:r>
              <a:rPr b="0" i="0" lang="en-US" sz="1600" u="none" cap="none" strike="noStrike">
                <a:solidFill>
                  <a:srgbClr val="DCD7E5"/>
                </a:solidFill>
                <a:latin typeface="Heebo"/>
                <a:ea typeface="Heebo"/>
                <a:cs typeface="Heebo"/>
                <a:sym typeface="Heebo"/>
              </a:rPr>
              <a:t>Integrar conocimientos de frontend y backend en un entorno funcional y profesional.</a:t>
            </a:r>
            <a:endParaRPr b="0" i="0" sz="1600" u="none" cap="none" strike="noStrike"/>
          </a:p>
        </p:txBody>
      </p:sp>
      <p:pic>
        <p:nvPicPr>
          <p:cNvPr descr="preencoded.png" id="71" name="Google Shape;71;p13"/>
          <p:cNvPicPr preferRelativeResize="0"/>
          <p:nvPr/>
        </p:nvPicPr>
        <p:blipFill rotWithShape="1">
          <a:blip r:embed="rId5">
            <a:alphaModFix/>
          </a:blip>
          <a:srcRect b="0" l="0" r="0" t="0"/>
          <a:stretch/>
        </p:blipFill>
        <p:spPr>
          <a:xfrm>
            <a:off x="5117306" y="4995029"/>
            <a:ext cx="4395668" cy="824746"/>
          </a:xfrm>
          <a:prstGeom prst="rect">
            <a:avLst/>
          </a:prstGeom>
          <a:noFill/>
          <a:ln>
            <a:noFill/>
          </a:ln>
        </p:spPr>
      </p:pic>
      <p:sp>
        <p:nvSpPr>
          <p:cNvPr id="72" name="Google Shape;72;p13"/>
          <p:cNvSpPr/>
          <p:nvPr/>
        </p:nvSpPr>
        <p:spPr>
          <a:xfrm>
            <a:off x="5323403" y="6025872"/>
            <a:ext cx="2883218" cy="32218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CD7E5"/>
              </a:buClr>
              <a:buSzPts val="2000"/>
              <a:buFont typeface="Montserrat"/>
              <a:buNone/>
            </a:pPr>
            <a:r>
              <a:rPr b="0" i="0" lang="en-US" sz="2000" u="none" cap="none" strike="noStrike">
                <a:solidFill>
                  <a:srgbClr val="DCD7E5"/>
                </a:solidFill>
                <a:latin typeface="Montserrat"/>
                <a:ea typeface="Montserrat"/>
                <a:cs typeface="Montserrat"/>
                <a:sym typeface="Montserrat"/>
              </a:rPr>
              <a:t>Tecnologías Modernas</a:t>
            </a:r>
            <a:endParaRPr b="0" i="0" sz="2000" u="none" cap="none" strike="noStrike"/>
          </a:p>
        </p:txBody>
      </p:sp>
      <p:sp>
        <p:nvSpPr>
          <p:cNvPr id="73" name="Google Shape;73;p13"/>
          <p:cNvSpPr/>
          <p:nvPr/>
        </p:nvSpPr>
        <p:spPr>
          <a:xfrm>
            <a:off x="5323403" y="6471761"/>
            <a:ext cx="3983474" cy="659844"/>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DCD7E5"/>
              </a:buClr>
              <a:buSzPts val="1600"/>
              <a:buFont typeface="Heebo"/>
              <a:buNone/>
            </a:pPr>
            <a:r>
              <a:rPr b="0" i="0" lang="en-US" sz="1600" u="none" cap="none" strike="noStrike">
                <a:solidFill>
                  <a:srgbClr val="DCD7E5"/>
                </a:solidFill>
                <a:latin typeface="Heebo"/>
                <a:ea typeface="Heebo"/>
                <a:cs typeface="Heebo"/>
                <a:sym typeface="Heebo"/>
              </a:rPr>
              <a:t>Implementar React, Supabase y otras herramientas de vanguardia.</a:t>
            </a:r>
            <a:endParaRPr b="0" i="0" sz="1600" u="none" cap="none" strike="noStrike"/>
          </a:p>
        </p:txBody>
      </p:sp>
      <p:pic>
        <p:nvPicPr>
          <p:cNvPr descr="preencoded.png" id="74" name="Google Shape;74;p13"/>
          <p:cNvPicPr preferRelativeResize="0"/>
          <p:nvPr/>
        </p:nvPicPr>
        <p:blipFill rotWithShape="1">
          <a:blip r:embed="rId6">
            <a:alphaModFix/>
          </a:blip>
          <a:srcRect b="0" l="0" r="0" t="0"/>
          <a:stretch/>
        </p:blipFill>
        <p:spPr>
          <a:xfrm>
            <a:off x="9512975" y="4995029"/>
            <a:ext cx="4395668" cy="824746"/>
          </a:xfrm>
          <a:prstGeom prst="rect">
            <a:avLst/>
          </a:prstGeom>
          <a:noFill/>
          <a:ln>
            <a:noFill/>
          </a:ln>
        </p:spPr>
      </p:pic>
      <p:sp>
        <p:nvSpPr>
          <p:cNvPr id="75" name="Google Shape;75;p13"/>
          <p:cNvSpPr/>
          <p:nvPr/>
        </p:nvSpPr>
        <p:spPr>
          <a:xfrm>
            <a:off x="9719072" y="6025872"/>
            <a:ext cx="3338989" cy="32218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CD7E5"/>
              </a:buClr>
              <a:buSzPts val="2000"/>
              <a:buFont typeface="Montserrat"/>
              <a:buNone/>
            </a:pPr>
            <a:r>
              <a:rPr b="0" i="0" lang="en-US" sz="2000" u="none" cap="none" strike="noStrike">
                <a:solidFill>
                  <a:srgbClr val="DCD7E5"/>
                </a:solidFill>
                <a:latin typeface="Montserrat"/>
                <a:ea typeface="Montserrat"/>
                <a:cs typeface="Montserrat"/>
                <a:sym typeface="Montserrat"/>
              </a:rPr>
              <a:t>Usabilidad y Escalabilidad</a:t>
            </a:r>
            <a:endParaRPr b="0" i="0" sz="2000" u="none" cap="none" strike="noStrike"/>
          </a:p>
        </p:txBody>
      </p:sp>
      <p:sp>
        <p:nvSpPr>
          <p:cNvPr id="76" name="Google Shape;76;p13"/>
          <p:cNvSpPr/>
          <p:nvPr/>
        </p:nvSpPr>
        <p:spPr>
          <a:xfrm>
            <a:off x="9719072" y="6471761"/>
            <a:ext cx="3983474" cy="659844"/>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DCD7E5"/>
              </a:buClr>
              <a:buSzPts val="1600"/>
              <a:buFont typeface="Heebo"/>
              <a:buNone/>
            </a:pPr>
            <a:r>
              <a:rPr b="0" i="0" lang="en-US" sz="1600" u="none" cap="none" strike="noStrike">
                <a:solidFill>
                  <a:srgbClr val="DCD7E5"/>
                </a:solidFill>
                <a:latin typeface="Heebo"/>
                <a:ea typeface="Heebo"/>
                <a:cs typeface="Heebo"/>
                <a:sym typeface="Heebo"/>
              </a:rPr>
              <a:t>Desarrollar una solución intuitiva y adaptable a futuras necesidades.</a:t>
            </a:r>
            <a:endParaRPr b="0" i="0" sz="1600" u="none" cap="none" strike="noStrike"/>
          </a:p>
        </p:txBody>
      </p:sp>
      <p:sp>
        <p:nvSpPr>
          <p:cNvPr id="77" name="Google Shape;77;p13"/>
          <p:cNvSpPr/>
          <p:nvPr/>
        </p:nvSpPr>
        <p:spPr>
          <a:xfrm>
            <a:off x="12815375" y="7727975"/>
            <a:ext cx="1815000" cy="501600"/>
          </a:xfrm>
          <a:prstGeom prst="rect">
            <a:avLst/>
          </a:prstGeom>
          <a:solidFill>
            <a:srgbClr val="0E0A2C"/>
          </a:solidFill>
          <a:ln cap="flat" cmpd="sng" w="9525">
            <a:solidFill>
              <a:srgbClr val="0E0A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8" name="Google Shape;78;p13"/>
          <p:cNvPicPr preferRelativeResize="0"/>
          <p:nvPr/>
        </p:nvPicPr>
        <p:blipFill>
          <a:blip r:embed="rId7">
            <a:alphaModFix/>
          </a:blip>
          <a:stretch>
            <a:fillRect/>
          </a:stretch>
        </p:blipFill>
        <p:spPr>
          <a:xfrm>
            <a:off x="13787800" y="7423115"/>
            <a:ext cx="597600" cy="597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4"/>
          <p:cNvSpPr/>
          <p:nvPr/>
        </p:nvSpPr>
        <p:spPr>
          <a:xfrm>
            <a:off x="793790" y="1035248"/>
            <a:ext cx="4114443"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2200"/>
              <a:buFont typeface="Montserrat"/>
              <a:buNone/>
            </a:pPr>
            <a:r>
              <a:rPr b="0" i="0" lang="en-US" sz="2200" u="none" cap="none" strike="noStrike">
                <a:solidFill>
                  <a:srgbClr val="000000"/>
                </a:solidFill>
                <a:latin typeface="Montserrat"/>
                <a:ea typeface="Montserrat"/>
                <a:cs typeface="Montserrat"/>
                <a:sym typeface="Montserrat"/>
              </a:rPr>
              <a:t>🛠️</a:t>
            </a:r>
            <a:r>
              <a:rPr b="0" i="0" lang="en-US" sz="2200" u="none" cap="none" strike="noStrike">
                <a:solidFill>
                  <a:srgbClr val="FFFFFF"/>
                </a:solidFill>
                <a:latin typeface="Montserrat"/>
                <a:ea typeface="Montserrat"/>
                <a:cs typeface="Montserrat"/>
                <a:sym typeface="Montserrat"/>
              </a:rPr>
              <a:t> Características Principales</a:t>
            </a:r>
            <a:endParaRPr b="0" i="0" sz="2200" u="none" cap="none" strike="noStrike"/>
          </a:p>
        </p:txBody>
      </p:sp>
      <p:pic>
        <p:nvPicPr>
          <p:cNvPr descr="preencoded.png" id="85" name="Google Shape;85;p14"/>
          <p:cNvPicPr preferRelativeResize="0"/>
          <p:nvPr/>
        </p:nvPicPr>
        <p:blipFill rotWithShape="1">
          <a:blip r:embed="rId3">
            <a:alphaModFix/>
          </a:blip>
          <a:srcRect b="0" l="0" r="0" t="0"/>
          <a:stretch/>
        </p:blipFill>
        <p:spPr>
          <a:xfrm>
            <a:off x="793790" y="2152888"/>
            <a:ext cx="4196358" cy="121920"/>
          </a:xfrm>
          <a:prstGeom prst="rect">
            <a:avLst/>
          </a:prstGeom>
          <a:noFill/>
          <a:ln>
            <a:noFill/>
          </a:ln>
        </p:spPr>
      </p:pic>
      <p:pic>
        <p:nvPicPr>
          <p:cNvPr descr="preencoded.png" id="86" name="Google Shape;86;p14"/>
          <p:cNvPicPr preferRelativeResize="0"/>
          <p:nvPr/>
        </p:nvPicPr>
        <p:blipFill rotWithShape="1">
          <a:blip r:embed="rId4">
            <a:alphaModFix/>
          </a:blip>
          <a:srcRect b="0" l="0" r="0" t="0"/>
          <a:stretch/>
        </p:blipFill>
        <p:spPr>
          <a:xfrm>
            <a:off x="2551688" y="1843207"/>
            <a:ext cx="680442" cy="680442"/>
          </a:xfrm>
          <a:prstGeom prst="rect">
            <a:avLst/>
          </a:prstGeom>
          <a:noFill/>
          <a:ln>
            <a:noFill/>
          </a:ln>
        </p:spPr>
      </p:pic>
      <p:sp>
        <p:nvSpPr>
          <p:cNvPr id="87" name="Google Shape;87;p14"/>
          <p:cNvSpPr/>
          <p:nvPr/>
        </p:nvSpPr>
        <p:spPr>
          <a:xfrm>
            <a:off x="2755761" y="2013347"/>
            <a:ext cx="272177" cy="340162"/>
          </a:xfrm>
          <a:prstGeom prst="rect">
            <a:avLst/>
          </a:prstGeom>
          <a:noFill/>
          <a:ln>
            <a:noFill/>
          </a:ln>
        </p:spPr>
        <p:txBody>
          <a:bodyPr anchorCtr="0" anchor="t" bIns="0" lIns="0" spcFirstLastPara="1" rIns="0" wrap="square" tIns="0">
            <a:noAutofit/>
          </a:bodyPr>
          <a:lstStyle/>
          <a:p>
            <a:pPr indent="0" lvl="0" marL="0" marR="0" rtl="0" algn="l">
              <a:lnSpc>
                <a:spcPct val="161904"/>
              </a:lnSpc>
              <a:spcBef>
                <a:spcPts val="0"/>
              </a:spcBef>
              <a:spcAft>
                <a:spcPts val="0"/>
              </a:spcAft>
              <a:buClr>
                <a:srgbClr val="FFFFFF"/>
              </a:buClr>
              <a:buSzPts val="2100"/>
              <a:buFont typeface="Montserrat"/>
              <a:buNone/>
            </a:pPr>
            <a:r>
              <a:rPr b="0" i="0" lang="en-US" sz="2100" u="none" cap="none" strike="noStrike">
                <a:solidFill>
                  <a:srgbClr val="FFFFFF"/>
                </a:solidFill>
                <a:latin typeface="Montserrat"/>
                <a:ea typeface="Montserrat"/>
                <a:cs typeface="Montserrat"/>
                <a:sym typeface="Montserrat"/>
              </a:rPr>
              <a:t>1</a:t>
            </a:r>
            <a:endParaRPr b="0" i="0" sz="2100" u="none" cap="none" strike="noStrike"/>
          </a:p>
        </p:txBody>
      </p:sp>
      <p:sp>
        <p:nvSpPr>
          <p:cNvPr id="88" name="Google Shape;88;p14"/>
          <p:cNvSpPr/>
          <p:nvPr/>
        </p:nvSpPr>
        <p:spPr>
          <a:xfrm>
            <a:off x="1051084" y="2750344"/>
            <a:ext cx="3054191"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CD7E5"/>
              </a:buClr>
              <a:buSzPts val="2200"/>
              <a:buFont typeface="Montserrat"/>
              <a:buNone/>
            </a:pPr>
            <a:r>
              <a:rPr b="0" i="0" lang="en-US" sz="2200" u="none" cap="none" strike="noStrike">
                <a:solidFill>
                  <a:srgbClr val="DCD7E5"/>
                </a:solidFill>
                <a:latin typeface="Montserrat"/>
                <a:ea typeface="Montserrat"/>
                <a:cs typeface="Montserrat"/>
                <a:sym typeface="Montserrat"/>
              </a:rPr>
              <a:t>Autenticación y Roles</a:t>
            </a:r>
            <a:endParaRPr b="0" i="0" sz="2200" u="none" cap="none" strike="noStrike"/>
          </a:p>
        </p:txBody>
      </p:sp>
      <p:sp>
        <p:nvSpPr>
          <p:cNvPr id="89" name="Google Shape;89;p14"/>
          <p:cNvSpPr/>
          <p:nvPr/>
        </p:nvSpPr>
        <p:spPr>
          <a:xfrm>
            <a:off x="1051084" y="3240762"/>
            <a:ext cx="3681770"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CD7E5"/>
              </a:buClr>
              <a:buSzPts val="1750"/>
              <a:buFont typeface="Heebo"/>
              <a:buNone/>
            </a:pPr>
            <a:r>
              <a:rPr b="0" i="0" lang="en-US" sz="1750" u="none" cap="none" strike="noStrike">
                <a:solidFill>
                  <a:srgbClr val="DCD7E5"/>
                </a:solidFill>
                <a:latin typeface="Heebo"/>
                <a:ea typeface="Heebo"/>
                <a:cs typeface="Heebo"/>
                <a:sym typeface="Heebo"/>
              </a:rPr>
              <a:t>Acceso seguro con permisos basados en el rol del usuario.</a:t>
            </a:r>
            <a:endParaRPr b="0" i="0" sz="1750" u="none" cap="none" strike="noStrike"/>
          </a:p>
        </p:txBody>
      </p:sp>
      <p:pic>
        <p:nvPicPr>
          <p:cNvPr descr="preencoded.png" id="90" name="Google Shape;90;p14"/>
          <p:cNvPicPr preferRelativeResize="0"/>
          <p:nvPr/>
        </p:nvPicPr>
        <p:blipFill rotWithShape="1">
          <a:blip r:embed="rId3">
            <a:alphaModFix/>
          </a:blip>
          <a:srcRect b="0" l="0" r="0" t="0"/>
          <a:stretch/>
        </p:blipFill>
        <p:spPr>
          <a:xfrm>
            <a:off x="5216962" y="2152888"/>
            <a:ext cx="4196358" cy="121920"/>
          </a:xfrm>
          <a:prstGeom prst="rect">
            <a:avLst/>
          </a:prstGeom>
          <a:noFill/>
          <a:ln>
            <a:noFill/>
          </a:ln>
        </p:spPr>
      </p:pic>
      <p:pic>
        <p:nvPicPr>
          <p:cNvPr descr="preencoded.png" id="91" name="Google Shape;91;p14"/>
          <p:cNvPicPr preferRelativeResize="0"/>
          <p:nvPr/>
        </p:nvPicPr>
        <p:blipFill rotWithShape="1">
          <a:blip r:embed="rId4">
            <a:alphaModFix/>
          </a:blip>
          <a:srcRect b="0" l="0" r="0" t="0"/>
          <a:stretch/>
        </p:blipFill>
        <p:spPr>
          <a:xfrm>
            <a:off x="6974860" y="1843207"/>
            <a:ext cx="680442" cy="680442"/>
          </a:xfrm>
          <a:prstGeom prst="rect">
            <a:avLst/>
          </a:prstGeom>
          <a:noFill/>
          <a:ln>
            <a:noFill/>
          </a:ln>
        </p:spPr>
      </p:pic>
      <p:sp>
        <p:nvSpPr>
          <p:cNvPr id="92" name="Google Shape;92;p14"/>
          <p:cNvSpPr/>
          <p:nvPr/>
        </p:nvSpPr>
        <p:spPr>
          <a:xfrm>
            <a:off x="7178933" y="2013347"/>
            <a:ext cx="272177" cy="340162"/>
          </a:xfrm>
          <a:prstGeom prst="rect">
            <a:avLst/>
          </a:prstGeom>
          <a:noFill/>
          <a:ln>
            <a:noFill/>
          </a:ln>
        </p:spPr>
        <p:txBody>
          <a:bodyPr anchorCtr="0" anchor="t" bIns="0" lIns="0" spcFirstLastPara="1" rIns="0" wrap="square" tIns="0">
            <a:noAutofit/>
          </a:bodyPr>
          <a:lstStyle/>
          <a:p>
            <a:pPr indent="0" lvl="0" marL="0" marR="0" rtl="0" algn="l">
              <a:lnSpc>
                <a:spcPct val="161904"/>
              </a:lnSpc>
              <a:spcBef>
                <a:spcPts val="0"/>
              </a:spcBef>
              <a:spcAft>
                <a:spcPts val="0"/>
              </a:spcAft>
              <a:buClr>
                <a:srgbClr val="FFFFFF"/>
              </a:buClr>
              <a:buSzPts val="2100"/>
              <a:buFont typeface="Montserrat"/>
              <a:buNone/>
            </a:pPr>
            <a:r>
              <a:rPr b="0" i="0" lang="en-US" sz="2100" u="none" cap="none" strike="noStrike">
                <a:solidFill>
                  <a:srgbClr val="FFFFFF"/>
                </a:solidFill>
                <a:latin typeface="Montserrat"/>
                <a:ea typeface="Montserrat"/>
                <a:cs typeface="Montserrat"/>
                <a:sym typeface="Montserrat"/>
              </a:rPr>
              <a:t>2</a:t>
            </a:r>
            <a:endParaRPr b="0" i="0" sz="2100" u="none" cap="none" strike="noStrike"/>
          </a:p>
        </p:txBody>
      </p:sp>
      <p:sp>
        <p:nvSpPr>
          <p:cNvPr id="93" name="Google Shape;93;p14"/>
          <p:cNvSpPr/>
          <p:nvPr/>
        </p:nvSpPr>
        <p:spPr>
          <a:xfrm>
            <a:off x="5474256" y="2750344"/>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CD7E5"/>
              </a:buClr>
              <a:buSzPts val="2200"/>
              <a:buFont typeface="Montserrat"/>
              <a:buNone/>
            </a:pPr>
            <a:r>
              <a:rPr b="0" i="0" lang="en-US" sz="2200" u="none" cap="none" strike="noStrike">
                <a:solidFill>
                  <a:srgbClr val="DCD7E5"/>
                </a:solidFill>
                <a:latin typeface="Montserrat"/>
                <a:ea typeface="Montserrat"/>
                <a:cs typeface="Montserrat"/>
                <a:sym typeface="Montserrat"/>
              </a:rPr>
              <a:t>Dashboard</a:t>
            </a:r>
            <a:endParaRPr b="0" i="0" sz="2200" u="none" cap="none" strike="noStrike"/>
          </a:p>
        </p:txBody>
      </p:sp>
      <p:sp>
        <p:nvSpPr>
          <p:cNvPr id="94" name="Google Shape;94;p14"/>
          <p:cNvSpPr/>
          <p:nvPr/>
        </p:nvSpPr>
        <p:spPr>
          <a:xfrm>
            <a:off x="5474256" y="3240762"/>
            <a:ext cx="3681770"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CD7E5"/>
              </a:buClr>
              <a:buSzPts val="1750"/>
              <a:buFont typeface="Heebo"/>
              <a:buNone/>
            </a:pPr>
            <a:r>
              <a:rPr b="0" i="0" lang="en-US" sz="1750" u="none" cap="none" strike="noStrike">
                <a:solidFill>
                  <a:srgbClr val="DCD7E5"/>
                </a:solidFill>
                <a:latin typeface="Heebo"/>
                <a:ea typeface="Heebo"/>
                <a:cs typeface="Heebo"/>
                <a:sym typeface="Heebo"/>
              </a:rPr>
              <a:t>con accesos rápidos a funciones claves</a:t>
            </a:r>
            <a:endParaRPr b="0" i="0" sz="1750" u="none" cap="none" strike="noStrike"/>
          </a:p>
        </p:txBody>
      </p:sp>
      <p:pic>
        <p:nvPicPr>
          <p:cNvPr descr="preencoded.png" id="95" name="Google Shape;95;p14"/>
          <p:cNvPicPr preferRelativeResize="0"/>
          <p:nvPr/>
        </p:nvPicPr>
        <p:blipFill rotWithShape="1">
          <a:blip r:embed="rId3">
            <a:alphaModFix/>
          </a:blip>
          <a:srcRect b="0" l="0" r="0" t="0"/>
          <a:stretch/>
        </p:blipFill>
        <p:spPr>
          <a:xfrm>
            <a:off x="9640133" y="2152888"/>
            <a:ext cx="4196358" cy="121920"/>
          </a:xfrm>
          <a:prstGeom prst="rect">
            <a:avLst/>
          </a:prstGeom>
          <a:noFill/>
          <a:ln>
            <a:noFill/>
          </a:ln>
        </p:spPr>
      </p:pic>
      <p:pic>
        <p:nvPicPr>
          <p:cNvPr descr="preencoded.png" id="96" name="Google Shape;96;p14"/>
          <p:cNvPicPr preferRelativeResize="0"/>
          <p:nvPr/>
        </p:nvPicPr>
        <p:blipFill rotWithShape="1">
          <a:blip r:embed="rId4">
            <a:alphaModFix/>
          </a:blip>
          <a:srcRect b="0" l="0" r="0" t="0"/>
          <a:stretch/>
        </p:blipFill>
        <p:spPr>
          <a:xfrm>
            <a:off x="11398032" y="1843207"/>
            <a:ext cx="680442" cy="680442"/>
          </a:xfrm>
          <a:prstGeom prst="rect">
            <a:avLst/>
          </a:prstGeom>
          <a:noFill/>
          <a:ln>
            <a:noFill/>
          </a:ln>
        </p:spPr>
      </p:pic>
      <p:sp>
        <p:nvSpPr>
          <p:cNvPr id="97" name="Google Shape;97;p14"/>
          <p:cNvSpPr/>
          <p:nvPr/>
        </p:nvSpPr>
        <p:spPr>
          <a:xfrm>
            <a:off x="11602105" y="2013347"/>
            <a:ext cx="272177" cy="340162"/>
          </a:xfrm>
          <a:prstGeom prst="rect">
            <a:avLst/>
          </a:prstGeom>
          <a:noFill/>
          <a:ln>
            <a:noFill/>
          </a:ln>
        </p:spPr>
        <p:txBody>
          <a:bodyPr anchorCtr="0" anchor="t" bIns="0" lIns="0" spcFirstLastPara="1" rIns="0" wrap="square" tIns="0">
            <a:noAutofit/>
          </a:bodyPr>
          <a:lstStyle/>
          <a:p>
            <a:pPr indent="0" lvl="0" marL="0" marR="0" rtl="0" algn="l">
              <a:lnSpc>
                <a:spcPct val="161904"/>
              </a:lnSpc>
              <a:spcBef>
                <a:spcPts val="0"/>
              </a:spcBef>
              <a:spcAft>
                <a:spcPts val="0"/>
              </a:spcAft>
              <a:buClr>
                <a:srgbClr val="FFFFFF"/>
              </a:buClr>
              <a:buSzPts val="2100"/>
              <a:buFont typeface="Montserrat"/>
              <a:buNone/>
            </a:pPr>
            <a:r>
              <a:rPr b="0" i="0" lang="en-US" sz="2100" u="none" cap="none" strike="noStrike">
                <a:solidFill>
                  <a:srgbClr val="FFFFFF"/>
                </a:solidFill>
                <a:latin typeface="Montserrat"/>
                <a:ea typeface="Montserrat"/>
                <a:cs typeface="Montserrat"/>
                <a:sym typeface="Montserrat"/>
              </a:rPr>
              <a:t>3</a:t>
            </a:r>
            <a:endParaRPr b="0" i="0" sz="2100" u="none" cap="none" strike="noStrike"/>
          </a:p>
        </p:txBody>
      </p:sp>
      <p:sp>
        <p:nvSpPr>
          <p:cNvPr id="98" name="Google Shape;98;p14"/>
          <p:cNvSpPr/>
          <p:nvPr/>
        </p:nvSpPr>
        <p:spPr>
          <a:xfrm>
            <a:off x="9897427" y="2750344"/>
            <a:ext cx="349055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CD7E5"/>
              </a:buClr>
              <a:buSzPts val="2200"/>
              <a:buFont typeface="Montserrat"/>
              <a:buNone/>
            </a:pPr>
            <a:r>
              <a:rPr b="0" i="0" lang="en-US" sz="2200" u="none" cap="none" strike="noStrike">
                <a:solidFill>
                  <a:srgbClr val="DCD7E5"/>
                </a:solidFill>
                <a:latin typeface="Montserrat"/>
                <a:ea typeface="Montserrat"/>
                <a:cs typeface="Montserrat"/>
                <a:sym typeface="Montserrat"/>
              </a:rPr>
              <a:t>Gestión CRUD Completa</a:t>
            </a:r>
            <a:endParaRPr b="0" i="0" sz="2200" u="none" cap="none" strike="noStrike"/>
          </a:p>
        </p:txBody>
      </p:sp>
      <p:sp>
        <p:nvSpPr>
          <p:cNvPr id="99" name="Google Shape;99;p14"/>
          <p:cNvSpPr/>
          <p:nvPr/>
        </p:nvSpPr>
        <p:spPr>
          <a:xfrm>
            <a:off x="9897427" y="3240762"/>
            <a:ext cx="3681770"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CD7E5"/>
              </a:buClr>
              <a:buSzPts val="1750"/>
              <a:buFont typeface="Heebo"/>
              <a:buNone/>
            </a:pPr>
            <a:r>
              <a:rPr b="0" i="0" lang="en-US" sz="1750" u="none" cap="none" strike="noStrike">
                <a:solidFill>
                  <a:srgbClr val="DCD7E5"/>
                </a:solidFill>
                <a:latin typeface="Heebo"/>
                <a:ea typeface="Heebo"/>
                <a:cs typeface="Heebo"/>
                <a:sym typeface="Heebo"/>
              </a:rPr>
              <a:t>Control total sobre productos, marcas, categorías y personal.</a:t>
            </a:r>
            <a:endParaRPr b="0" i="0" sz="1750" u="none" cap="none" strike="noStrike"/>
          </a:p>
        </p:txBody>
      </p:sp>
      <p:pic>
        <p:nvPicPr>
          <p:cNvPr descr="preencoded.png" id="100" name="Google Shape;100;p14"/>
          <p:cNvPicPr preferRelativeResize="0"/>
          <p:nvPr/>
        </p:nvPicPr>
        <p:blipFill rotWithShape="1">
          <a:blip r:embed="rId3">
            <a:alphaModFix/>
          </a:blip>
          <a:srcRect b="0" l="0" r="0" t="0"/>
          <a:stretch/>
        </p:blipFill>
        <p:spPr>
          <a:xfrm>
            <a:off x="793790" y="4760357"/>
            <a:ext cx="4196358" cy="121920"/>
          </a:xfrm>
          <a:prstGeom prst="rect">
            <a:avLst/>
          </a:prstGeom>
          <a:noFill/>
          <a:ln>
            <a:noFill/>
          </a:ln>
        </p:spPr>
      </p:pic>
      <p:pic>
        <p:nvPicPr>
          <p:cNvPr descr="preencoded.png" id="101" name="Google Shape;101;p14"/>
          <p:cNvPicPr preferRelativeResize="0"/>
          <p:nvPr/>
        </p:nvPicPr>
        <p:blipFill rotWithShape="1">
          <a:blip r:embed="rId4">
            <a:alphaModFix/>
          </a:blip>
          <a:srcRect b="0" l="0" r="0" t="0"/>
          <a:stretch/>
        </p:blipFill>
        <p:spPr>
          <a:xfrm>
            <a:off x="2551688" y="4450675"/>
            <a:ext cx="680442" cy="680442"/>
          </a:xfrm>
          <a:prstGeom prst="rect">
            <a:avLst/>
          </a:prstGeom>
          <a:noFill/>
          <a:ln>
            <a:noFill/>
          </a:ln>
        </p:spPr>
      </p:pic>
      <p:sp>
        <p:nvSpPr>
          <p:cNvPr id="102" name="Google Shape;102;p14"/>
          <p:cNvSpPr/>
          <p:nvPr/>
        </p:nvSpPr>
        <p:spPr>
          <a:xfrm>
            <a:off x="2755761" y="4620816"/>
            <a:ext cx="272177" cy="340162"/>
          </a:xfrm>
          <a:prstGeom prst="rect">
            <a:avLst/>
          </a:prstGeom>
          <a:noFill/>
          <a:ln>
            <a:noFill/>
          </a:ln>
        </p:spPr>
        <p:txBody>
          <a:bodyPr anchorCtr="0" anchor="t" bIns="0" lIns="0" spcFirstLastPara="1" rIns="0" wrap="square" tIns="0">
            <a:noAutofit/>
          </a:bodyPr>
          <a:lstStyle/>
          <a:p>
            <a:pPr indent="0" lvl="0" marL="0" marR="0" rtl="0" algn="l">
              <a:lnSpc>
                <a:spcPct val="161904"/>
              </a:lnSpc>
              <a:spcBef>
                <a:spcPts val="0"/>
              </a:spcBef>
              <a:spcAft>
                <a:spcPts val="0"/>
              </a:spcAft>
              <a:buClr>
                <a:srgbClr val="FFFFFF"/>
              </a:buClr>
              <a:buSzPts val="2100"/>
              <a:buFont typeface="Montserrat"/>
              <a:buNone/>
            </a:pPr>
            <a:r>
              <a:rPr b="0" i="0" lang="en-US" sz="2100" u="none" cap="none" strike="noStrike">
                <a:solidFill>
                  <a:srgbClr val="FFFFFF"/>
                </a:solidFill>
                <a:latin typeface="Montserrat"/>
                <a:ea typeface="Montserrat"/>
                <a:cs typeface="Montserrat"/>
                <a:sym typeface="Montserrat"/>
              </a:rPr>
              <a:t>4</a:t>
            </a:r>
            <a:endParaRPr b="0" i="0" sz="2100" u="none" cap="none" strike="noStrike"/>
          </a:p>
        </p:txBody>
      </p:sp>
      <p:sp>
        <p:nvSpPr>
          <p:cNvPr id="103" name="Google Shape;103;p14"/>
          <p:cNvSpPr/>
          <p:nvPr/>
        </p:nvSpPr>
        <p:spPr>
          <a:xfrm>
            <a:off x="1051084" y="5357813"/>
            <a:ext cx="3642241"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CD7E5"/>
              </a:buClr>
              <a:buSzPts val="2200"/>
              <a:buFont typeface="Montserrat"/>
              <a:buNone/>
            </a:pPr>
            <a:r>
              <a:rPr b="0" i="0" lang="en-US" sz="2200" u="none" cap="none" strike="noStrike">
                <a:solidFill>
                  <a:srgbClr val="DCD7E5"/>
                </a:solidFill>
                <a:latin typeface="Montserrat"/>
                <a:ea typeface="Montserrat"/>
                <a:cs typeface="Montserrat"/>
                <a:sym typeface="Montserrat"/>
              </a:rPr>
              <a:t>Sistema Kardex Detallado</a:t>
            </a:r>
            <a:endParaRPr b="0" i="0" sz="2200" u="none" cap="none" strike="noStrike"/>
          </a:p>
        </p:txBody>
      </p:sp>
      <p:sp>
        <p:nvSpPr>
          <p:cNvPr id="104" name="Google Shape;104;p14"/>
          <p:cNvSpPr/>
          <p:nvPr/>
        </p:nvSpPr>
        <p:spPr>
          <a:xfrm>
            <a:off x="1051084" y="5848231"/>
            <a:ext cx="3681770"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CD7E5"/>
              </a:buClr>
              <a:buSzPts val="1750"/>
              <a:buFont typeface="Heebo"/>
              <a:buNone/>
            </a:pPr>
            <a:r>
              <a:rPr b="0" i="0" lang="en-US" sz="1750" u="none" cap="none" strike="noStrike">
                <a:solidFill>
                  <a:srgbClr val="DCD7E5"/>
                </a:solidFill>
                <a:latin typeface="Heebo"/>
                <a:ea typeface="Heebo"/>
                <a:cs typeface="Heebo"/>
                <a:sym typeface="Heebo"/>
              </a:rPr>
              <a:t>Registro exhaustivo de todas las entradas y salidas de inventario.</a:t>
            </a:r>
            <a:endParaRPr b="0" i="0" sz="1750" u="none" cap="none" strike="noStrike"/>
          </a:p>
        </p:txBody>
      </p:sp>
      <p:pic>
        <p:nvPicPr>
          <p:cNvPr descr="preencoded.png" id="105" name="Google Shape;105;p14"/>
          <p:cNvPicPr preferRelativeResize="0"/>
          <p:nvPr/>
        </p:nvPicPr>
        <p:blipFill rotWithShape="1">
          <a:blip r:embed="rId3">
            <a:alphaModFix/>
          </a:blip>
          <a:srcRect b="0" l="0" r="0" t="0"/>
          <a:stretch/>
        </p:blipFill>
        <p:spPr>
          <a:xfrm>
            <a:off x="5216962" y="4760357"/>
            <a:ext cx="4196358" cy="121920"/>
          </a:xfrm>
          <a:prstGeom prst="rect">
            <a:avLst/>
          </a:prstGeom>
          <a:noFill/>
          <a:ln>
            <a:noFill/>
          </a:ln>
        </p:spPr>
      </p:pic>
      <p:pic>
        <p:nvPicPr>
          <p:cNvPr descr="preencoded.png" id="106" name="Google Shape;106;p14"/>
          <p:cNvPicPr preferRelativeResize="0"/>
          <p:nvPr/>
        </p:nvPicPr>
        <p:blipFill rotWithShape="1">
          <a:blip r:embed="rId4">
            <a:alphaModFix/>
          </a:blip>
          <a:srcRect b="0" l="0" r="0" t="0"/>
          <a:stretch/>
        </p:blipFill>
        <p:spPr>
          <a:xfrm>
            <a:off x="6974860" y="4450675"/>
            <a:ext cx="680442" cy="680442"/>
          </a:xfrm>
          <a:prstGeom prst="rect">
            <a:avLst/>
          </a:prstGeom>
          <a:noFill/>
          <a:ln>
            <a:noFill/>
          </a:ln>
        </p:spPr>
      </p:pic>
      <p:sp>
        <p:nvSpPr>
          <p:cNvPr id="107" name="Google Shape;107;p14"/>
          <p:cNvSpPr/>
          <p:nvPr/>
        </p:nvSpPr>
        <p:spPr>
          <a:xfrm>
            <a:off x="7178933" y="4620816"/>
            <a:ext cx="272177" cy="340162"/>
          </a:xfrm>
          <a:prstGeom prst="rect">
            <a:avLst/>
          </a:prstGeom>
          <a:noFill/>
          <a:ln>
            <a:noFill/>
          </a:ln>
        </p:spPr>
        <p:txBody>
          <a:bodyPr anchorCtr="0" anchor="t" bIns="0" lIns="0" spcFirstLastPara="1" rIns="0" wrap="square" tIns="0">
            <a:noAutofit/>
          </a:bodyPr>
          <a:lstStyle/>
          <a:p>
            <a:pPr indent="0" lvl="0" marL="0" marR="0" rtl="0" algn="l">
              <a:lnSpc>
                <a:spcPct val="161904"/>
              </a:lnSpc>
              <a:spcBef>
                <a:spcPts val="0"/>
              </a:spcBef>
              <a:spcAft>
                <a:spcPts val="0"/>
              </a:spcAft>
              <a:buClr>
                <a:srgbClr val="FFFFFF"/>
              </a:buClr>
              <a:buSzPts val="2100"/>
              <a:buFont typeface="Montserrat"/>
              <a:buNone/>
            </a:pPr>
            <a:r>
              <a:rPr b="0" i="0" lang="en-US" sz="2100" u="none" cap="none" strike="noStrike">
                <a:solidFill>
                  <a:srgbClr val="FFFFFF"/>
                </a:solidFill>
                <a:latin typeface="Montserrat"/>
                <a:ea typeface="Montserrat"/>
                <a:cs typeface="Montserrat"/>
                <a:sym typeface="Montserrat"/>
              </a:rPr>
              <a:t>5</a:t>
            </a:r>
            <a:endParaRPr b="0" i="0" sz="2100" u="none" cap="none" strike="noStrike"/>
          </a:p>
        </p:txBody>
      </p:sp>
      <p:sp>
        <p:nvSpPr>
          <p:cNvPr id="108" name="Google Shape;108;p14"/>
          <p:cNvSpPr/>
          <p:nvPr/>
        </p:nvSpPr>
        <p:spPr>
          <a:xfrm>
            <a:off x="5474256" y="5357813"/>
            <a:ext cx="3681770" cy="70866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CD7E5"/>
              </a:buClr>
              <a:buSzPts val="2200"/>
              <a:buFont typeface="Montserrat"/>
              <a:buNone/>
            </a:pPr>
            <a:r>
              <a:rPr b="0" i="0" lang="en-US" sz="2200" u="none" cap="none" strike="noStrike">
                <a:solidFill>
                  <a:srgbClr val="DCD7E5"/>
                </a:solidFill>
                <a:latin typeface="Montserrat"/>
                <a:ea typeface="Montserrat"/>
                <a:cs typeface="Montserrat"/>
                <a:sym typeface="Montserrat"/>
              </a:rPr>
              <a:t>Reportes PDF Personalizados</a:t>
            </a:r>
            <a:endParaRPr b="0" i="0" sz="2200" u="none" cap="none" strike="noStrike"/>
          </a:p>
        </p:txBody>
      </p:sp>
      <p:sp>
        <p:nvSpPr>
          <p:cNvPr id="109" name="Google Shape;109;p14"/>
          <p:cNvSpPr/>
          <p:nvPr/>
        </p:nvSpPr>
        <p:spPr>
          <a:xfrm>
            <a:off x="5474256" y="6202561"/>
            <a:ext cx="3681770"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CD7E5"/>
              </a:buClr>
              <a:buSzPts val="1750"/>
              <a:buFont typeface="Heebo"/>
              <a:buNone/>
            </a:pPr>
            <a:r>
              <a:rPr b="0" i="0" lang="en-US" sz="1750" u="none" cap="none" strike="noStrike">
                <a:solidFill>
                  <a:srgbClr val="DCD7E5"/>
                </a:solidFill>
                <a:latin typeface="Heebo"/>
                <a:ea typeface="Heebo"/>
                <a:cs typeface="Heebo"/>
                <a:sym typeface="Heebo"/>
              </a:rPr>
              <a:t>Generación de informes de stock actual, mínimos y valorizados.</a:t>
            </a:r>
            <a:endParaRPr b="0" i="0" sz="1750" u="none" cap="none" strike="noStrike"/>
          </a:p>
        </p:txBody>
      </p:sp>
      <p:pic>
        <p:nvPicPr>
          <p:cNvPr descr="preencoded.png" id="110" name="Google Shape;110;p14"/>
          <p:cNvPicPr preferRelativeResize="0"/>
          <p:nvPr/>
        </p:nvPicPr>
        <p:blipFill rotWithShape="1">
          <a:blip r:embed="rId3">
            <a:alphaModFix/>
          </a:blip>
          <a:srcRect b="0" l="0" r="0" t="0"/>
          <a:stretch/>
        </p:blipFill>
        <p:spPr>
          <a:xfrm>
            <a:off x="9640133" y="4760357"/>
            <a:ext cx="4196358" cy="121920"/>
          </a:xfrm>
          <a:prstGeom prst="rect">
            <a:avLst/>
          </a:prstGeom>
          <a:noFill/>
          <a:ln>
            <a:noFill/>
          </a:ln>
        </p:spPr>
      </p:pic>
      <p:pic>
        <p:nvPicPr>
          <p:cNvPr descr="preencoded.png" id="111" name="Google Shape;111;p14"/>
          <p:cNvPicPr preferRelativeResize="0"/>
          <p:nvPr/>
        </p:nvPicPr>
        <p:blipFill rotWithShape="1">
          <a:blip r:embed="rId4">
            <a:alphaModFix/>
          </a:blip>
          <a:srcRect b="0" l="0" r="0" t="0"/>
          <a:stretch/>
        </p:blipFill>
        <p:spPr>
          <a:xfrm>
            <a:off x="11398032" y="4450675"/>
            <a:ext cx="680442" cy="680442"/>
          </a:xfrm>
          <a:prstGeom prst="rect">
            <a:avLst/>
          </a:prstGeom>
          <a:noFill/>
          <a:ln>
            <a:noFill/>
          </a:ln>
        </p:spPr>
      </p:pic>
      <p:sp>
        <p:nvSpPr>
          <p:cNvPr id="112" name="Google Shape;112;p14"/>
          <p:cNvSpPr/>
          <p:nvPr/>
        </p:nvSpPr>
        <p:spPr>
          <a:xfrm>
            <a:off x="11602105" y="4620816"/>
            <a:ext cx="272177" cy="340162"/>
          </a:xfrm>
          <a:prstGeom prst="rect">
            <a:avLst/>
          </a:prstGeom>
          <a:noFill/>
          <a:ln>
            <a:noFill/>
          </a:ln>
        </p:spPr>
        <p:txBody>
          <a:bodyPr anchorCtr="0" anchor="t" bIns="0" lIns="0" spcFirstLastPara="1" rIns="0" wrap="square" tIns="0">
            <a:noAutofit/>
          </a:bodyPr>
          <a:lstStyle/>
          <a:p>
            <a:pPr indent="0" lvl="0" marL="0" marR="0" rtl="0" algn="l">
              <a:lnSpc>
                <a:spcPct val="161904"/>
              </a:lnSpc>
              <a:spcBef>
                <a:spcPts val="0"/>
              </a:spcBef>
              <a:spcAft>
                <a:spcPts val="0"/>
              </a:spcAft>
              <a:buClr>
                <a:srgbClr val="FFFFFF"/>
              </a:buClr>
              <a:buSzPts val="2100"/>
              <a:buFont typeface="Montserrat"/>
              <a:buNone/>
            </a:pPr>
            <a:r>
              <a:rPr b="0" i="0" lang="en-US" sz="2100" u="none" cap="none" strike="noStrike">
                <a:solidFill>
                  <a:srgbClr val="FFFFFF"/>
                </a:solidFill>
                <a:latin typeface="Montserrat"/>
                <a:ea typeface="Montserrat"/>
                <a:cs typeface="Montserrat"/>
                <a:sym typeface="Montserrat"/>
              </a:rPr>
              <a:t>6</a:t>
            </a:r>
            <a:endParaRPr b="0" i="0" sz="2100" u="none" cap="none" strike="noStrike"/>
          </a:p>
        </p:txBody>
      </p:sp>
      <p:sp>
        <p:nvSpPr>
          <p:cNvPr id="113" name="Google Shape;113;p14"/>
          <p:cNvSpPr/>
          <p:nvPr/>
        </p:nvSpPr>
        <p:spPr>
          <a:xfrm>
            <a:off x="9897427" y="5357813"/>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CD7E5"/>
              </a:buClr>
              <a:buSzPts val="2200"/>
              <a:buFont typeface="Montserrat"/>
              <a:buNone/>
            </a:pPr>
            <a:r>
              <a:rPr b="0" i="0" lang="en-US" sz="2200" u="none" cap="none" strike="noStrike">
                <a:solidFill>
                  <a:srgbClr val="DCD7E5"/>
                </a:solidFill>
                <a:latin typeface="Montserrat"/>
                <a:ea typeface="Montserrat"/>
                <a:cs typeface="Montserrat"/>
                <a:sym typeface="Montserrat"/>
              </a:rPr>
              <a:t>Interfaz Responsiva</a:t>
            </a:r>
            <a:endParaRPr b="0" i="0" sz="2200" u="none" cap="none" strike="noStrike"/>
          </a:p>
        </p:txBody>
      </p:sp>
      <p:sp>
        <p:nvSpPr>
          <p:cNvPr id="114" name="Google Shape;114;p14"/>
          <p:cNvSpPr/>
          <p:nvPr/>
        </p:nvSpPr>
        <p:spPr>
          <a:xfrm>
            <a:off x="9897427" y="5848231"/>
            <a:ext cx="3681770"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CD7E5"/>
              </a:buClr>
              <a:buSzPts val="1750"/>
              <a:buFont typeface="Heebo"/>
              <a:buNone/>
            </a:pPr>
            <a:r>
              <a:rPr b="0" i="0" lang="en-US" sz="1750" u="none" cap="none" strike="noStrike">
                <a:solidFill>
                  <a:srgbClr val="DCD7E5"/>
                </a:solidFill>
                <a:latin typeface="Heebo"/>
                <a:ea typeface="Heebo"/>
                <a:cs typeface="Heebo"/>
                <a:sym typeface="Heebo"/>
              </a:rPr>
              <a:t>Diseño atractivo, adaptable con modos claro y oscuro para una experiencia óptima.</a:t>
            </a:r>
            <a:endParaRPr b="0" i="0" sz="1750" u="none" cap="none" strike="noStrike"/>
          </a:p>
        </p:txBody>
      </p:sp>
      <p:sp>
        <p:nvSpPr>
          <p:cNvPr id="115" name="Google Shape;115;p14"/>
          <p:cNvSpPr/>
          <p:nvPr/>
        </p:nvSpPr>
        <p:spPr>
          <a:xfrm>
            <a:off x="12815375" y="7727975"/>
            <a:ext cx="1815000" cy="501600"/>
          </a:xfrm>
          <a:prstGeom prst="rect">
            <a:avLst/>
          </a:prstGeom>
          <a:solidFill>
            <a:srgbClr val="0E0A2C"/>
          </a:solidFill>
          <a:ln cap="flat" cmpd="sng" w="9525">
            <a:solidFill>
              <a:srgbClr val="0E0A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6" name="Google Shape;116;p14"/>
          <p:cNvPicPr preferRelativeResize="0"/>
          <p:nvPr/>
        </p:nvPicPr>
        <p:blipFill>
          <a:blip r:embed="rId5">
            <a:alphaModFix/>
          </a:blip>
          <a:stretch>
            <a:fillRect/>
          </a:stretch>
        </p:blipFill>
        <p:spPr>
          <a:xfrm>
            <a:off x="13787800" y="7423115"/>
            <a:ext cx="597600" cy="597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descr="preencoded.png" id="122" name="Google Shape;122;p15"/>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123" name="Google Shape;123;p15"/>
          <p:cNvSpPr/>
          <p:nvPr/>
        </p:nvSpPr>
        <p:spPr>
          <a:xfrm>
            <a:off x="793790" y="1210389"/>
            <a:ext cx="3555921"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2200"/>
              <a:buFont typeface="Montserrat"/>
              <a:buNone/>
            </a:pPr>
            <a:r>
              <a:rPr b="0" i="0" lang="en-US" sz="2200" u="none" cap="none" strike="noStrike">
                <a:solidFill>
                  <a:srgbClr val="000000"/>
                </a:solidFill>
                <a:latin typeface="Montserrat"/>
                <a:ea typeface="Montserrat"/>
                <a:cs typeface="Montserrat"/>
                <a:sym typeface="Montserrat"/>
              </a:rPr>
              <a:t>⚖️</a:t>
            </a:r>
            <a:r>
              <a:rPr b="0" i="0" lang="en-US" sz="2200" u="none" cap="none" strike="noStrike">
                <a:solidFill>
                  <a:srgbClr val="FFFFFF"/>
                </a:solidFill>
                <a:latin typeface="Montserrat"/>
                <a:ea typeface="Montserrat"/>
                <a:cs typeface="Montserrat"/>
                <a:sym typeface="Montserrat"/>
              </a:rPr>
              <a:t> Tecnologías Utilizadas</a:t>
            </a:r>
            <a:endParaRPr b="0" i="0" sz="2200" u="none" cap="none" strike="noStrike"/>
          </a:p>
        </p:txBody>
      </p:sp>
      <p:sp>
        <p:nvSpPr>
          <p:cNvPr id="124" name="Google Shape;124;p15"/>
          <p:cNvSpPr/>
          <p:nvPr/>
        </p:nvSpPr>
        <p:spPr>
          <a:xfrm>
            <a:off x="793790" y="2046684"/>
            <a:ext cx="3987998" cy="850583"/>
          </a:xfrm>
          <a:prstGeom prst="rect">
            <a:avLst/>
          </a:prstGeom>
          <a:noFill/>
          <a:ln>
            <a:noFill/>
          </a:ln>
        </p:spPr>
        <p:txBody>
          <a:bodyPr anchorCtr="0" anchor="t" bIns="0" lIns="0" spcFirstLastPara="1" rIns="0" wrap="square" tIns="0">
            <a:noAutofit/>
          </a:bodyPr>
          <a:lstStyle/>
          <a:p>
            <a:pPr indent="0" lvl="0" marL="0" marR="0" rtl="0" algn="l">
              <a:lnSpc>
                <a:spcPct val="124528"/>
              </a:lnSpc>
              <a:spcBef>
                <a:spcPts val="0"/>
              </a:spcBef>
              <a:spcAft>
                <a:spcPts val="0"/>
              </a:spcAft>
              <a:buClr>
                <a:srgbClr val="FFFFFF"/>
              </a:buClr>
              <a:buSzPts val="2650"/>
              <a:buFont typeface="Montserrat"/>
              <a:buNone/>
            </a:pPr>
            <a:r>
              <a:rPr b="0" i="0" lang="en-US" sz="2650" u="none" cap="none" strike="noStrike">
                <a:solidFill>
                  <a:srgbClr val="FFFFFF"/>
                </a:solidFill>
                <a:latin typeface="Montserrat"/>
                <a:ea typeface="Montserrat"/>
                <a:cs typeface="Montserrat"/>
                <a:sym typeface="Montserrat"/>
              </a:rPr>
              <a:t>Frontend &amp; Gestor de Estado</a:t>
            </a:r>
            <a:endParaRPr b="0" i="0" sz="2650" u="none" cap="none" strike="noStrike"/>
          </a:p>
        </p:txBody>
      </p:sp>
      <p:sp>
        <p:nvSpPr>
          <p:cNvPr id="125" name="Google Shape;125;p15"/>
          <p:cNvSpPr/>
          <p:nvPr/>
        </p:nvSpPr>
        <p:spPr>
          <a:xfrm>
            <a:off x="793790" y="3124081"/>
            <a:ext cx="3987998"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DCD7E5"/>
              </a:buClr>
              <a:buSzPts val="1750"/>
              <a:buFont typeface="Heebo"/>
              <a:buChar char="•"/>
            </a:pPr>
            <a:r>
              <a:rPr b="0" i="0" lang="en-US" sz="1750" u="none" cap="none" strike="noStrike">
                <a:solidFill>
                  <a:srgbClr val="DCD7E5"/>
                </a:solidFill>
                <a:latin typeface="Heebo"/>
                <a:ea typeface="Heebo"/>
                <a:cs typeface="Heebo"/>
                <a:sym typeface="Heebo"/>
              </a:rPr>
              <a:t>React 19, Vite</a:t>
            </a:r>
            <a:endParaRPr b="0" i="0" sz="1750" u="none" cap="none" strike="noStrike"/>
          </a:p>
        </p:txBody>
      </p:sp>
      <p:sp>
        <p:nvSpPr>
          <p:cNvPr id="126" name="Google Shape;126;p15"/>
          <p:cNvSpPr/>
          <p:nvPr/>
        </p:nvSpPr>
        <p:spPr>
          <a:xfrm>
            <a:off x="793790" y="3566279"/>
            <a:ext cx="3987998"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DCD7E5"/>
              </a:buClr>
              <a:buSzPts val="1750"/>
              <a:buFont typeface="Heebo"/>
              <a:buChar char="•"/>
            </a:pPr>
            <a:r>
              <a:rPr b="0" i="0" lang="en-US" sz="1750" u="none" cap="none" strike="noStrike">
                <a:solidFill>
                  <a:srgbClr val="DCD7E5"/>
                </a:solidFill>
                <a:latin typeface="Heebo"/>
                <a:ea typeface="Heebo"/>
                <a:cs typeface="Heebo"/>
                <a:sym typeface="Heebo"/>
              </a:rPr>
              <a:t>Styled Components</a:t>
            </a:r>
            <a:endParaRPr b="0" i="0" sz="1750" u="none" cap="none" strike="noStrike"/>
          </a:p>
        </p:txBody>
      </p:sp>
      <p:sp>
        <p:nvSpPr>
          <p:cNvPr id="127" name="Google Shape;127;p15"/>
          <p:cNvSpPr/>
          <p:nvPr/>
        </p:nvSpPr>
        <p:spPr>
          <a:xfrm>
            <a:off x="793790" y="4008477"/>
            <a:ext cx="3987998"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DCD7E5"/>
              </a:buClr>
              <a:buSzPts val="1750"/>
              <a:buFont typeface="Heebo"/>
              <a:buChar char="•"/>
            </a:pPr>
            <a:r>
              <a:rPr b="0" i="0" lang="en-US" sz="1750" u="none" cap="none" strike="noStrike">
                <a:solidFill>
                  <a:srgbClr val="DCD7E5"/>
                </a:solidFill>
                <a:latin typeface="Heebo"/>
                <a:ea typeface="Heebo"/>
                <a:cs typeface="Heebo"/>
                <a:sym typeface="Heebo"/>
              </a:rPr>
              <a:t>React Router v7</a:t>
            </a:r>
            <a:endParaRPr b="0" i="0" sz="1750" u="none" cap="none" strike="noStrike"/>
          </a:p>
        </p:txBody>
      </p:sp>
      <p:sp>
        <p:nvSpPr>
          <p:cNvPr id="128" name="Google Shape;128;p15"/>
          <p:cNvSpPr/>
          <p:nvPr/>
        </p:nvSpPr>
        <p:spPr>
          <a:xfrm>
            <a:off x="793790" y="4450675"/>
            <a:ext cx="3987998"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DCD7E5"/>
              </a:buClr>
              <a:buSzPts val="1750"/>
              <a:buFont typeface="Heebo"/>
              <a:buChar char="•"/>
            </a:pPr>
            <a:r>
              <a:rPr b="0" i="0" lang="en-US" sz="1750" u="none" cap="none" strike="noStrike">
                <a:solidFill>
                  <a:srgbClr val="DCD7E5"/>
                </a:solidFill>
                <a:latin typeface="Heebo"/>
                <a:ea typeface="Heebo"/>
                <a:cs typeface="Heebo"/>
                <a:sym typeface="Heebo"/>
              </a:rPr>
              <a:t>Zustand (global)</a:t>
            </a:r>
            <a:endParaRPr b="0" i="0" sz="1750" u="none" cap="none" strike="noStrike"/>
          </a:p>
        </p:txBody>
      </p:sp>
      <p:sp>
        <p:nvSpPr>
          <p:cNvPr id="129" name="Google Shape;129;p15"/>
          <p:cNvSpPr/>
          <p:nvPr/>
        </p:nvSpPr>
        <p:spPr>
          <a:xfrm>
            <a:off x="793790" y="4892873"/>
            <a:ext cx="3987998"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DCD7E5"/>
              </a:buClr>
              <a:buSzPts val="1750"/>
              <a:buFont typeface="Heebo"/>
              <a:buChar char="•"/>
            </a:pPr>
            <a:r>
              <a:rPr b="0" i="0" lang="en-US" sz="1750" u="none" cap="none" strike="noStrike">
                <a:solidFill>
                  <a:srgbClr val="DCD7E5"/>
                </a:solidFill>
                <a:latin typeface="Heebo"/>
                <a:ea typeface="Heebo"/>
                <a:cs typeface="Heebo"/>
                <a:sym typeface="Heebo"/>
              </a:rPr>
              <a:t>React Query (fetching y cache)</a:t>
            </a:r>
            <a:endParaRPr b="0" i="0" sz="1750" u="none" cap="none" strike="noStrike"/>
          </a:p>
        </p:txBody>
      </p:sp>
      <p:sp>
        <p:nvSpPr>
          <p:cNvPr id="130" name="Google Shape;130;p15"/>
          <p:cNvSpPr/>
          <p:nvPr/>
        </p:nvSpPr>
        <p:spPr>
          <a:xfrm>
            <a:off x="5342811" y="2046684"/>
            <a:ext cx="3014901" cy="425291"/>
          </a:xfrm>
          <a:prstGeom prst="rect">
            <a:avLst/>
          </a:prstGeom>
          <a:noFill/>
          <a:ln>
            <a:noFill/>
          </a:ln>
        </p:spPr>
        <p:txBody>
          <a:bodyPr anchorCtr="0" anchor="t" bIns="0" lIns="0" spcFirstLastPara="1" rIns="0" wrap="square" tIns="0">
            <a:noAutofit/>
          </a:bodyPr>
          <a:lstStyle/>
          <a:p>
            <a:pPr indent="0" lvl="0" marL="0" marR="0" rtl="0" algn="l">
              <a:lnSpc>
                <a:spcPct val="124528"/>
              </a:lnSpc>
              <a:spcBef>
                <a:spcPts val="0"/>
              </a:spcBef>
              <a:spcAft>
                <a:spcPts val="0"/>
              </a:spcAft>
              <a:buClr>
                <a:srgbClr val="FFFFFF"/>
              </a:buClr>
              <a:buSzPts val="2650"/>
              <a:buFont typeface="Montserrat"/>
              <a:buNone/>
            </a:pPr>
            <a:r>
              <a:rPr b="0" i="0" lang="en-US" sz="2650" u="none" cap="none" strike="noStrike">
                <a:solidFill>
                  <a:srgbClr val="FFFFFF"/>
                </a:solidFill>
                <a:latin typeface="Montserrat"/>
                <a:ea typeface="Montserrat"/>
                <a:cs typeface="Montserrat"/>
                <a:sym typeface="Montserrat"/>
              </a:rPr>
              <a:t>Backend &amp; DB</a:t>
            </a:r>
            <a:endParaRPr b="0" i="0" sz="2650" u="none" cap="none" strike="noStrike"/>
          </a:p>
        </p:txBody>
      </p:sp>
      <p:sp>
        <p:nvSpPr>
          <p:cNvPr id="131" name="Google Shape;131;p15"/>
          <p:cNvSpPr/>
          <p:nvPr/>
        </p:nvSpPr>
        <p:spPr>
          <a:xfrm>
            <a:off x="5342811" y="2698790"/>
            <a:ext cx="3014901"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DCD7E5"/>
              </a:buClr>
              <a:buSzPts val="1750"/>
              <a:buFont typeface="Heebo"/>
              <a:buChar char="•"/>
            </a:pPr>
            <a:r>
              <a:rPr b="0" i="0" lang="en-US" sz="1750" u="none" cap="none" strike="noStrike">
                <a:solidFill>
                  <a:srgbClr val="DCD7E5"/>
                </a:solidFill>
                <a:latin typeface="Heebo"/>
                <a:ea typeface="Heebo"/>
                <a:cs typeface="Heebo"/>
                <a:sym typeface="Heebo"/>
              </a:rPr>
              <a:t>Supabase (PostgreSQL)</a:t>
            </a:r>
            <a:endParaRPr b="0" i="0" sz="1750" u="none" cap="none" strike="noStrike"/>
          </a:p>
        </p:txBody>
      </p:sp>
      <p:sp>
        <p:nvSpPr>
          <p:cNvPr id="132" name="Google Shape;132;p15"/>
          <p:cNvSpPr/>
          <p:nvPr/>
        </p:nvSpPr>
        <p:spPr>
          <a:xfrm>
            <a:off x="5342811" y="3140988"/>
            <a:ext cx="3014901"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DCD7E5"/>
              </a:buClr>
              <a:buSzPts val="1750"/>
              <a:buFont typeface="Heebo"/>
              <a:buChar char="•"/>
            </a:pPr>
            <a:r>
              <a:rPr b="0" i="0" lang="en-US" sz="1750" u="none" cap="none" strike="noStrike">
                <a:solidFill>
                  <a:srgbClr val="DCD7E5"/>
                </a:solidFill>
                <a:latin typeface="Heebo"/>
                <a:ea typeface="Heebo"/>
                <a:cs typeface="Heebo"/>
                <a:sym typeface="Heebo"/>
              </a:rPr>
              <a:t>Supabase (Auth)</a:t>
            </a:r>
            <a:endParaRPr b="0" i="0" sz="1750" u="none" cap="none" strike="noStrike"/>
          </a:p>
        </p:txBody>
      </p:sp>
      <p:sp>
        <p:nvSpPr>
          <p:cNvPr id="133" name="Google Shape;133;p15"/>
          <p:cNvSpPr/>
          <p:nvPr/>
        </p:nvSpPr>
        <p:spPr>
          <a:xfrm>
            <a:off x="5342811" y="3730704"/>
            <a:ext cx="3014901" cy="850583"/>
          </a:xfrm>
          <a:prstGeom prst="rect">
            <a:avLst/>
          </a:prstGeom>
          <a:noFill/>
          <a:ln>
            <a:noFill/>
          </a:ln>
        </p:spPr>
        <p:txBody>
          <a:bodyPr anchorCtr="0" anchor="t" bIns="0" lIns="0" spcFirstLastPara="1" rIns="0" wrap="square" tIns="0">
            <a:noAutofit/>
          </a:bodyPr>
          <a:lstStyle/>
          <a:p>
            <a:pPr indent="0" lvl="0" marL="0" marR="0" rtl="0" algn="l">
              <a:lnSpc>
                <a:spcPct val="124528"/>
              </a:lnSpc>
              <a:spcBef>
                <a:spcPts val="0"/>
              </a:spcBef>
              <a:spcAft>
                <a:spcPts val="0"/>
              </a:spcAft>
              <a:buClr>
                <a:srgbClr val="FFFFFF"/>
              </a:buClr>
              <a:buSzPts val="2650"/>
              <a:buFont typeface="Montserrat"/>
              <a:buNone/>
            </a:pPr>
            <a:r>
              <a:rPr b="0" i="0" lang="en-US" sz="2650" u="none" cap="none" strike="noStrike">
                <a:solidFill>
                  <a:srgbClr val="FFFFFF"/>
                </a:solidFill>
                <a:latin typeface="Montserrat"/>
                <a:ea typeface="Montserrat"/>
                <a:cs typeface="Montserrat"/>
                <a:sym typeface="Montserrat"/>
              </a:rPr>
              <a:t>Utilidades Adicionales</a:t>
            </a:r>
            <a:endParaRPr b="0" i="0" sz="2650" u="none" cap="none" strike="noStrike"/>
          </a:p>
        </p:txBody>
      </p:sp>
      <p:sp>
        <p:nvSpPr>
          <p:cNvPr id="134" name="Google Shape;134;p15"/>
          <p:cNvSpPr/>
          <p:nvPr/>
        </p:nvSpPr>
        <p:spPr>
          <a:xfrm>
            <a:off x="5342811" y="4808101"/>
            <a:ext cx="3014901"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DCD7E5"/>
              </a:buClr>
              <a:buSzPts val="1750"/>
              <a:buFont typeface="Heebo"/>
              <a:buChar char="•"/>
            </a:pPr>
            <a:r>
              <a:rPr b="0" i="0" lang="en-US" sz="1750" u="none" cap="none" strike="noStrike">
                <a:solidFill>
                  <a:srgbClr val="DCD7E5"/>
                </a:solidFill>
                <a:latin typeface="Heebo"/>
                <a:ea typeface="Heebo"/>
                <a:cs typeface="Heebo"/>
                <a:sym typeface="Heebo"/>
              </a:rPr>
              <a:t>React Hook Form</a:t>
            </a:r>
            <a:endParaRPr b="0" i="0" sz="1750" u="none" cap="none" strike="noStrike"/>
          </a:p>
        </p:txBody>
      </p:sp>
      <p:sp>
        <p:nvSpPr>
          <p:cNvPr id="135" name="Google Shape;135;p15"/>
          <p:cNvSpPr/>
          <p:nvPr/>
        </p:nvSpPr>
        <p:spPr>
          <a:xfrm>
            <a:off x="5342811" y="5250299"/>
            <a:ext cx="3014901"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DCD7E5"/>
              </a:buClr>
              <a:buSzPts val="1750"/>
              <a:buFont typeface="Heebo"/>
              <a:buChar char="•"/>
            </a:pPr>
            <a:r>
              <a:rPr b="0" i="0" lang="en-US" sz="1750" u="none" cap="none" strike="noStrike">
                <a:solidFill>
                  <a:srgbClr val="DCD7E5"/>
                </a:solidFill>
                <a:latin typeface="Heebo"/>
                <a:ea typeface="Heebo"/>
                <a:cs typeface="Heebo"/>
                <a:sym typeface="Heebo"/>
              </a:rPr>
              <a:t>React Icons</a:t>
            </a:r>
            <a:endParaRPr b="0" i="0" sz="1750" u="none" cap="none" strike="noStrike"/>
          </a:p>
        </p:txBody>
      </p:sp>
      <p:sp>
        <p:nvSpPr>
          <p:cNvPr id="136" name="Google Shape;136;p15"/>
          <p:cNvSpPr/>
          <p:nvPr/>
        </p:nvSpPr>
        <p:spPr>
          <a:xfrm>
            <a:off x="5342811" y="5692497"/>
            <a:ext cx="3014901"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DCD7E5"/>
              </a:buClr>
              <a:buSzPts val="1750"/>
              <a:buFont typeface="Heebo"/>
              <a:buChar char="•"/>
            </a:pPr>
            <a:r>
              <a:rPr b="0" i="0" lang="en-US" sz="1750" u="none" cap="none" strike="noStrike">
                <a:solidFill>
                  <a:srgbClr val="DCD7E5"/>
                </a:solidFill>
                <a:latin typeface="Heebo"/>
                <a:ea typeface="Heebo"/>
                <a:cs typeface="Heebo"/>
                <a:sym typeface="Heebo"/>
              </a:rPr>
              <a:t>React PDF Renderer</a:t>
            </a:r>
            <a:endParaRPr b="0" i="0" sz="1750" u="none" cap="none" strike="noStrike"/>
          </a:p>
        </p:txBody>
      </p:sp>
      <p:sp>
        <p:nvSpPr>
          <p:cNvPr id="137" name="Google Shape;137;p15"/>
          <p:cNvSpPr/>
          <p:nvPr/>
        </p:nvSpPr>
        <p:spPr>
          <a:xfrm>
            <a:off x="5342811" y="6134695"/>
            <a:ext cx="3014901"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DCD7E5"/>
              </a:buClr>
              <a:buSzPts val="1750"/>
              <a:buFont typeface="Heebo"/>
              <a:buChar char="•"/>
            </a:pPr>
            <a:r>
              <a:rPr b="0" i="0" lang="en-US" sz="1750" u="none" cap="none" strike="noStrike">
                <a:solidFill>
                  <a:srgbClr val="DCD7E5"/>
                </a:solidFill>
                <a:latin typeface="Heebo"/>
                <a:ea typeface="Heebo"/>
                <a:cs typeface="Heebo"/>
                <a:sym typeface="Heebo"/>
              </a:rPr>
              <a:t>TanStack Table</a:t>
            </a:r>
            <a:endParaRPr b="0" i="0" sz="1750" u="none" cap="none" strike="noStrike"/>
          </a:p>
        </p:txBody>
      </p:sp>
      <p:sp>
        <p:nvSpPr>
          <p:cNvPr id="138" name="Google Shape;138;p15"/>
          <p:cNvSpPr/>
          <p:nvPr/>
        </p:nvSpPr>
        <p:spPr>
          <a:xfrm>
            <a:off x="5342811" y="6576893"/>
            <a:ext cx="3014901"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DCD7E5"/>
              </a:buClr>
              <a:buSzPts val="1750"/>
              <a:buFont typeface="Heebo"/>
              <a:buChar char="•"/>
            </a:pPr>
            <a:r>
              <a:rPr b="0" i="0" lang="en-US" sz="1750" u="none" cap="none" strike="noStrike">
                <a:solidFill>
                  <a:srgbClr val="DCD7E5"/>
                </a:solidFill>
                <a:latin typeface="Heebo"/>
                <a:ea typeface="Heebo"/>
                <a:cs typeface="Heebo"/>
                <a:sym typeface="Heebo"/>
              </a:rPr>
              <a:t>SweetAlert2</a:t>
            </a:r>
            <a:endParaRPr b="0" i="0" sz="1750" u="none" cap="none" strike="noStrike"/>
          </a:p>
        </p:txBody>
      </p:sp>
      <p:pic>
        <p:nvPicPr>
          <p:cNvPr id="139" name="Google Shape;139;p15"/>
          <p:cNvPicPr preferRelativeResize="0"/>
          <p:nvPr/>
        </p:nvPicPr>
        <p:blipFill>
          <a:blip r:embed="rId4">
            <a:alphaModFix/>
          </a:blip>
          <a:stretch>
            <a:fillRect/>
          </a:stretch>
        </p:blipFill>
        <p:spPr>
          <a:xfrm>
            <a:off x="13787800" y="7423115"/>
            <a:ext cx="597600" cy="597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6"/>
          <p:cNvSpPr/>
          <p:nvPr/>
        </p:nvSpPr>
        <p:spPr>
          <a:xfrm>
            <a:off x="793790" y="1388983"/>
            <a:ext cx="3745111"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2200"/>
              <a:buFont typeface="Montserrat"/>
              <a:buNone/>
            </a:pPr>
            <a:r>
              <a:rPr b="0" i="0" lang="en-US" sz="2200" u="none" cap="none" strike="noStrike">
                <a:solidFill>
                  <a:srgbClr val="000000"/>
                </a:solidFill>
                <a:latin typeface="Montserrat"/>
                <a:ea typeface="Montserrat"/>
                <a:cs typeface="Montserrat"/>
                <a:sym typeface="Montserrat"/>
              </a:rPr>
              <a:t>📊</a:t>
            </a:r>
            <a:r>
              <a:rPr b="0" i="0" lang="en-US" sz="2200" u="none" cap="none" strike="noStrike">
                <a:solidFill>
                  <a:srgbClr val="FFFFFF"/>
                </a:solidFill>
                <a:latin typeface="Montserrat"/>
                <a:ea typeface="Montserrat"/>
                <a:cs typeface="Montserrat"/>
                <a:sym typeface="Montserrat"/>
              </a:rPr>
              <a:t> Estructura del Proyecto</a:t>
            </a:r>
            <a:endParaRPr b="0" i="0" sz="2200" u="none" cap="none" strike="noStrike"/>
          </a:p>
        </p:txBody>
      </p:sp>
      <p:sp>
        <p:nvSpPr>
          <p:cNvPr id="146" name="Google Shape;146;p16"/>
          <p:cNvSpPr/>
          <p:nvPr/>
        </p:nvSpPr>
        <p:spPr>
          <a:xfrm>
            <a:off x="793790" y="2537103"/>
            <a:ext cx="6436400" cy="226814"/>
          </a:xfrm>
          <a:prstGeom prst="roundRect">
            <a:avLst>
              <a:gd fmla="val 42003" name="adj"/>
            </a:avLst>
          </a:prstGeom>
          <a:solidFill>
            <a:srgbClr val="31136C"/>
          </a:solidFill>
          <a:ln cap="flat" cmpd="sng" w="9525">
            <a:solidFill>
              <a:srgbClr val="4A2C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6"/>
          <p:cNvSpPr/>
          <p:nvPr/>
        </p:nvSpPr>
        <p:spPr>
          <a:xfrm>
            <a:off x="1020604" y="2990731"/>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CD7E5"/>
              </a:buClr>
              <a:buSzPts val="2200"/>
              <a:buFont typeface="Montserrat"/>
              <a:buNone/>
            </a:pPr>
            <a:r>
              <a:rPr b="0" i="0" lang="en-US" sz="2200" u="none" cap="none" strike="noStrike">
                <a:solidFill>
                  <a:srgbClr val="DCD7E5"/>
                </a:solidFill>
                <a:latin typeface="Montserrat"/>
                <a:ea typeface="Montserrat"/>
                <a:cs typeface="Montserrat"/>
                <a:sym typeface="Montserrat"/>
              </a:rPr>
              <a:t>Atomic Design</a:t>
            </a:r>
            <a:endParaRPr b="0" i="0" sz="2200" u="none" cap="none" strike="noStrike"/>
          </a:p>
        </p:txBody>
      </p:sp>
      <p:sp>
        <p:nvSpPr>
          <p:cNvPr id="148" name="Google Shape;148;p16"/>
          <p:cNvSpPr/>
          <p:nvPr/>
        </p:nvSpPr>
        <p:spPr>
          <a:xfrm>
            <a:off x="1020604" y="3481149"/>
            <a:ext cx="5982772"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CD7E5"/>
              </a:buClr>
              <a:buSzPts val="1750"/>
              <a:buFont typeface="Heebo"/>
              <a:buNone/>
            </a:pPr>
            <a:r>
              <a:rPr b="0" i="0" lang="en-US" sz="1750" u="none" cap="none" strike="noStrike">
                <a:solidFill>
                  <a:srgbClr val="DCD7E5"/>
                </a:solidFill>
                <a:latin typeface="Heebo"/>
                <a:ea typeface="Heebo"/>
                <a:cs typeface="Heebo"/>
                <a:sym typeface="Heebo"/>
              </a:rPr>
              <a:t>Organización modular en átomos, moléculas, organismos y templates para escalabilidad.</a:t>
            </a:r>
            <a:endParaRPr b="0" i="0" sz="1750" u="none" cap="none" strike="noStrike"/>
          </a:p>
        </p:txBody>
      </p:sp>
      <p:sp>
        <p:nvSpPr>
          <p:cNvPr id="149" name="Google Shape;149;p16"/>
          <p:cNvSpPr/>
          <p:nvPr/>
        </p:nvSpPr>
        <p:spPr>
          <a:xfrm>
            <a:off x="7400211" y="2196941"/>
            <a:ext cx="6436400" cy="226814"/>
          </a:xfrm>
          <a:prstGeom prst="roundRect">
            <a:avLst>
              <a:gd fmla="val 42003" name="adj"/>
            </a:avLst>
          </a:prstGeom>
          <a:solidFill>
            <a:srgbClr val="31136C"/>
          </a:solidFill>
          <a:ln cap="flat" cmpd="sng" w="9525">
            <a:solidFill>
              <a:srgbClr val="4A2C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6"/>
          <p:cNvSpPr/>
          <p:nvPr/>
        </p:nvSpPr>
        <p:spPr>
          <a:xfrm>
            <a:off x="7627025" y="2650569"/>
            <a:ext cx="2919889"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CD7E5"/>
              </a:buClr>
              <a:buSzPts val="2200"/>
              <a:buFont typeface="Montserrat"/>
              <a:buNone/>
            </a:pPr>
            <a:r>
              <a:rPr b="0" i="0" lang="en-US" sz="2200" u="none" cap="none" strike="noStrike">
                <a:solidFill>
                  <a:srgbClr val="DCD7E5"/>
                </a:solidFill>
                <a:latin typeface="Montserrat"/>
                <a:ea typeface="Montserrat"/>
                <a:cs typeface="Montserrat"/>
                <a:sym typeface="Montserrat"/>
              </a:rPr>
              <a:t>Páginas Funcionales</a:t>
            </a:r>
            <a:endParaRPr b="0" i="0" sz="2200" u="none" cap="none" strike="noStrike"/>
          </a:p>
        </p:txBody>
      </p:sp>
      <p:sp>
        <p:nvSpPr>
          <p:cNvPr id="151" name="Google Shape;151;p16"/>
          <p:cNvSpPr/>
          <p:nvPr/>
        </p:nvSpPr>
        <p:spPr>
          <a:xfrm>
            <a:off x="7627025" y="3140988"/>
            <a:ext cx="5982772"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CD7E5"/>
              </a:buClr>
              <a:buSzPts val="1750"/>
              <a:buFont typeface="Heebo"/>
              <a:buNone/>
            </a:pPr>
            <a:r>
              <a:rPr b="0" i="0" lang="en-US" sz="1750" u="none" cap="none" strike="noStrike">
                <a:solidFill>
                  <a:srgbClr val="DCD7E5"/>
                </a:solidFill>
                <a:latin typeface="Heebo"/>
                <a:ea typeface="Heebo"/>
                <a:cs typeface="Heebo"/>
                <a:sym typeface="Heebo"/>
              </a:rPr>
              <a:t>Organización lógica de componentes por funcionalidades específicas: productos, usuarios, reportes.</a:t>
            </a:r>
            <a:endParaRPr b="0" i="0" sz="1750" u="none" cap="none" strike="noStrike"/>
          </a:p>
        </p:txBody>
      </p:sp>
      <p:sp>
        <p:nvSpPr>
          <p:cNvPr id="152" name="Google Shape;152;p16"/>
          <p:cNvSpPr/>
          <p:nvPr/>
        </p:nvSpPr>
        <p:spPr>
          <a:xfrm>
            <a:off x="793790" y="4943951"/>
            <a:ext cx="6436400" cy="226814"/>
          </a:xfrm>
          <a:prstGeom prst="roundRect">
            <a:avLst>
              <a:gd fmla="val 42003" name="adj"/>
            </a:avLst>
          </a:prstGeom>
          <a:solidFill>
            <a:srgbClr val="31136C"/>
          </a:solidFill>
          <a:ln cap="flat" cmpd="sng" w="9525">
            <a:solidFill>
              <a:srgbClr val="4A2C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6"/>
          <p:cNvSpPr/>
          <p:nvPr/>
        </p:nvSpPr>
        <p:spPr>
          <a:xfrm>
            <a:off x="1020604" y="5397579"/>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CD7E5"/>
              </a:buClr>
              <a:buSzPts val="2200"/>
              <a:buFont typeface="Montserrat"/>
              <a:buNone/>
            </a:pPr>
            <a:r>
              <a:rPr b="0" i="0" lang="en-US" sz="2200" u="none" cap="none" strike="noStrike">
                <a:solidFill>
                  <a:srgbClr val="DCD7E5"/>
                </a:solidFill>
                <a:latin typeface="Montserrat"/>
                <a:ea typeface="Montserrat"/>
                <a:cs typeface="Montserrat"/>
                <a:sym typeface="Montserrat"/>
              </a:rPr>
              <a:t>Hooks y Contextos</a:t>
            </a:r>
            <a:endParaRPr b="0" i="0" sz="2200" u="none" cap="none" strike="noStrike"/>
          </a:p>
        </p:txBody>
      </p:sp>
      <p:sp>
        <p:nvSpPr>
          <p:cNvPr id="154" name="Google Shape;154;p16"/>
          <p:cNvSpPr/>
          <p:nvPr/>
        </p:nvSpPr>
        <p:spPr>
          <a:xfrm>
            <a:off x="1020604" y="5887998"/>
            <a:ext cx="5982772"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CD7E5"/>
              </a:buClr>
              <a:buSzPts val="1750"/>
              <a:buFont typeface="Heebo"/>
              <a:buNone/>
            </a:pPr>
            <a:r>
              <a:rPr b="0" i="0" lang="en-US" sz="1750" u="none" cap="none" strike="noStrike">
                <a:solidFill>
                  <a:srgbClr val="DCD7E5"/>
                </a:solidFill>
                <a:latin typeface="Heebo"/>
                <a:ea typeface="Heebo"/>
                <a:cs typeface="Heebo"/>
                <a:sym typeface="Heebo"/>
              </a:rPr>
              <a:t>Manejo de lógica de autenticación y roles de forma reutilizable y eficiente.</a:t>
            </a:r>
            <a:endParaRPr b="0" i="0" sz="1750" u="none" cap="none" strike="noStrike"/>
          </a:p>
        </p:txBody>
      </p:sp>
      <p:sp>
        <p:nvSpPr>
          <p:cNvPr id="155" name="Google Shape;155;p16"/>
          <p:cNvSpPr/>
          <p:nvPr/>
        </p:nvSpPr>
        <p:spPr>
          <a:xfrm>
            <a:off x="7400211" y="4603790"/>
            <a:ext cx="6436400" cy="226814"/>
          </a:xfrm>
          <a:prstGeom prst="roundRect">
            <a:avLst>
              <a:gd fmla="val 42003" name="adj"/>
            </a:avLst>
          </a:prstGeom>
          <a:solidFill>
            <a:srgbClr val="31136C"/>
          </a:solidFill>
          <a:ln cap="flat" cmpd="sng" w="9525">
            <a:solidFill>
              <a:srgbClr val="4A2C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6"/>
          <p:cNvSpPr/>
          <p:nvPr/>
        </p:nvSpPr>
        <p:spPr>
          <a:xfrm>
            <a:off x="7627025" y="5057418"/>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CD7E5"/>
              </a:buClr>
              <a:buSzPts val="2200"/>
              <a:buFont typeface="Montserrat"/>
              <a:buNone/>
            </a:pPr>
            <a:r>
              <a:rPr b="0" i="0" lang="en-US" sz="2200" u="none" cap="none" strike="noStrike">
                <a:solidFill>
                  <a:srgbClr val="DCD7E5"/>
                </a:solidFill>
                <a:latin typeface="Montserrat"/>
                <a:ea typeface="Montserrat"/>
                <a:cs typeface="Montserrat"/>
                <a:sym typeface="Montserrat"/>
              </a:rPr>
              <a:t>Rutas Protegidas</a:t>
            </a:r>
            <a:endParaRPr b="0" i="0" sz="2200" u="none" cap="none" strike="noStrike"/>
          </a:p>
        </p:txBody>
      </p:sp>
      <p:sp>
        <p:nvSpPr>
          <p:cNvPr id="157" name="Google Shape;157;p16"/>
          <p:cNvSpPr/>
          <p:nvPr/>
        </p:nvSpPr>
        <p:spPr>
          <a:xfrm>
            <a:off x="7627025" y="5547836"/>
            <a:ext cx="5982772"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CD7E5"/>
              </a:buClr>
              <a:buSzPts val="1750"/>
              <a:buFont typeface="Heebo"/>
              <a:buNone/>
            </a:pPr>
            <a:r>
              <a:rPr b="0" i="0" lang="en-US" sz="1750" u="none" cap="none" strike="noStrike">
                <a:solidFill>
                  <a:srgbClr val="DCD7E5"/>
                </a:solidFill>
                <a:latin typeface="Heebo"/>
                <a:ea typeface="Heebo"/>
                <a:cs typeface="Heebo"/>
                <a:sym typeface="Heebo"/>
              </a:rPr>
              <a:t>Implementación de seguridad en las rutas para acceso restringido según el rol del usuario.</a:t>
            </a:r>
            <a:endParaRPr b="0" i="0" sz="1750" u="none" cap="none" strike="noStrike"/>
          </a:p>
        </p:txBody>
      </p:sp>
      <p:sp>
        <p:nvSpPr>
          <p:cNvPr id="158" name="Google Shape;158;p16"/>
          <p:cNvSpPr/>
          <p:nvPr/>
        </p:nvSpPr>
        <p:spPr>
          <a:xfrm>
            <a:off x="12815375" y="7727975"/>
            <a:ext cx="1815000" cy="501600"/>
          </a:xfrm>
          <a:prstGeom prst="rect">
            <a:avLst/>
          </a:prstGeom>
          <a:solidFill>
            <a:srgbClr val="0E0A2C"/>
          </a:solidFill>
          <a:ln cap="flat" cmpd="sng" w="9525">
            <a:solidFill>
              <a:srgbClr val="0E0A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9" name="Google Shape;159;p16"/>
          <p:cNvPicPr preferRelativeResize="0"/>
          <p:nvPr/>
        </p:nvPicPr>
        <p:blipFill>
          <a:blip r:embed="rId3">
            <a:alphaModFix/>
          </a:blip>
          <a:stretch>
            <a:fillRect/>
          </a:stretch>
        </p:blipFill>
        <p:spPr>
          <a:xfrm>
            <a:off x="13787800" y="7423115"/>
            <a:ext cx="597600" cy="597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7"/>
          <p:cNvSpPr/>
          <p:nvPr/>
        </p:nvSpPr>
        <p:spPr>
          <a:xfrm>
            <a:off x="758666" y="596146"/>
            <a:ext cx="3538418" cy="338733"/>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000000"/>
              </a:buClr>
              <a:buSzPts val="2100"/>
              <a:buFont typeface="Montserrat"/>
              <a:buNone/>
            </a:pPr>
            <a:r>
              <a:rPr b="0" i="0" lang="en-US" sz="2100" u="none" cap="none" strike="noStrike">
                <a:solidFill>
                  <a:srgbClr val="000000"/>
                </a:solidFill>
                <a:latin typeface="Montserrat"/>
                <a:ea typeface="Montserrat"/>
                <a:cs typeface="Montserrat"/>
                <a:sym typeface="Montserrat"/>
              </a:rPr>
              <a:t>🧩</a:t>
            </a:r>
            <a:r>
              <a:rPr b="0" i="0" lang="en-US" sz="2100" u="none" cap="none" strike="noStrike">
                <a:solidFill>
                  <a:srgbClr val="FFFFFF"/>
                </a:solidFill>
                <a:latin typeface="Montserrat"/>
                <a:ea typeface="Montserrat"/>
                <a:cs typeface="Montserrat"/>
                <a:sym typeface="Montserrat"/>
              </a:rPr>
              <a:t> Aplicabilidad y Alcance</a:t>
            </a:r>
            <a:endParaRPr b="0" i="0" sz="2100" u="none" cap="none" strike="noStrike"/>
          </a:p>
        </p:txBody>
      </p:sp>
      <p:pic>
        <p:nvPicPr>
          <p:cNvPr descr="preencoded.png" id="166" name="Google Shape;166;p17"/>
          <p:cNvPicPr preferRelativeResize="0"/>
          <p:nvPr/>
        </p:nvPicPr>
        <p:blipFill rotWithShape="1">
          <a:blip r:embed="rId3">
            <a:alphaModFix/>
          </a:blip>
          <a:srcRect b="0" l="0" r="0" t="0"/>
          <a:stretch/>
        </p:blipFill>
        <p:spPr>
          <a:xfrm>
            <a:off x="758666" y="1422559"/>
            <a:ext cx="6292096" cy="6292096"/>
          </a:xfrm>
          <a:prstGeom prst="rect">
            <a:avLst/>
          </a:prstGeom>
          <a:noFill/>
          <a:ln>
            <a:noFill/>
          </a:ln>
        </p:spPr>
      </p:pic>
      <p:sp>
        <p:nvSpPr>
          <p:cNvPr id="167" name="Google Shape;167;p17"/>
          <p:cNvSpPr/>
          <p:nvPr/>
        </p:nvSpPr>
        <p:spPr>
          <a:xfrm>
            <a:off x="7587258" y="1373743"/>
            <a:ext cx="6292096" cy="1734145"/>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DCD7E5"/>
              </a:buClr>
              <a:buSzPts val="1700"/>
              <a:buFont typeface="Heebo"/>
              <a:buNone/>
            </a:pPr>
            <a:r>
              <a:rPr b="0" i="0" lang="en-US" sz="1700" u="none" cap="none" strike="noStrike">
                <a:solidFill>
                  <a:srgbClr val="DCD7E5"/>
                </a:solidFill>
                <a:latin typeface="Heebo"/>
                <a:ea typeface="Heebo"/>
                <a:cs typeface="Heebo"/>
                <a:sym typeface="Heebo"/>
              </a:rPr>
              <a:t>FiveStock está diseñada para PyMEs que buscan digitalizar su gestión de inventario sin complicaciones. Ofrece un control de acceso robusto, un historial completo de movimientos, impresión de informes detallados y una categorización jerárquica de productos, facilitando una administración eficiente y precisa.</a:t>
            </a:r>
            <a:endParaRPr b="0" i="0" sz="1700" u="none" cap="none" strike="noStrike"/>
          </a:p>
        </p:txBody>
      </p:sp>
      <p:sp>
        <p:nvSpPr>
          <p:cNvPr id="168" name="Google Shape;168;p17"/>
          <p:cNvSpPr/>
          <p:nvPr/>
        </p:nvSpPr>
        <p:spPr>
          <a:xfrm>
            <a:off x="12815375" y="7727975"/>
            <a:ext cx="1815000" cy="501600"/>
          </a:xfrm>
          <a:prstGeom prst="rect">
            <a:avLst/>
          </a:prstGeom>
          <a:solidFill>
            <a:srgbClr val="0E0A2C"/>
          </a:solidFill>
          <a:ln cap="flat" cmpd="sng" w="9525">
            <a:solidFill>
              <a:srgbClr val="0E0A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9" name="Google Shape;169;p17"/>
          <p:cNvPicPr preferRelativeResize="0"/>
          <p:nvPr/>
        </p:nvPicPr>
        <p:blipFill>
          <a:blip r:embed="rId4">
            <a:alphaModFix/>
          </a:blip>
          <a:stretch>
            <a:fillRect/>
          </a:stretch>
        </p:blipFill>
        <p:spPr>
          <a:xfrm>
            <a:off x="13787800" y="7423115"/>
            <a:ext cx="597600" cy="597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descr="preencoded.png" id="175" name="Google Shape;175;p18"/>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176" name="Google Shape;176;p18"/>
          <p:cNvSpPr/>
          <p:nvPr/>
        </p:nvSpPr>
        <p:spPr>
          <a:xfrm>
            <a:off x="0" y="0"/>
            <a:ext cx="14630400" cy="8229600"/>
          </a:xfrm>
          <a:prstGeom prst="rect">
            <a:avLst/>
          </a:prstGeom>
          <a:solidFill>
            <a:srgbClr val="0D0A2C">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p:nvPr/>
        </p:nvSpPr>
        <p:spPr>
          <a:xfrm>
            <a:off x="793790" y="2766774"/>
            <a:ext cx="5147310"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2200"/>
              <a:buFont typeface="Montserrat"/>
              <a:buNone/>
            </a:pPr>
            <a:r>
              <a:rPr b="0" i="0" lang="en-US" sz="2200" u="none" cap="none" strike="noStrike">
                <a:solidFill>
                  <a:srgbClr val="000000"/>
                </a:solidFill>
                <a:latin typeface="Montserrat"/>
                <a:ea typeface="Montserrat"/>
                <a:cs typeface="Montserrat"/>
                <a:sym typeface="Montserrat"/>
              </a:rPr>
              <a:t>🤝</a:t>
            </a:r>
            <a:r>
              <a:rPr b="0" i="0" lang="en-US" sz="2200" u="none" cap="none" strike="noStrike">
                <a:solidFill>
                  <a:srgbClr val="FFFFFF"/>
                </a:solidFill>
                <a:latin typeface="Montserrat"/>
                <a:ea typeface="Montserrat"/>
                <a:cs typeface="Montserrat"/>
                <a:sym typeface="Montserrat"/>
              </a:rPr>
              <a:t> Conclusión y Objetivo Profesional</a:t>
            </a:r>
            <a:endParaRPr b="0" i="0" sz="2200" u="none" cap="none" strike="noStrike"/>
          </a:p>
        </p:txBody>
      </p:sp>
      <p:sp>
        <p:nvSpPr>
          <p:cNvPr id="178" name="Google Shape;178;p18"/>
          <p:cNvSpPr/>
          <p:nvPr/>
        </p:nvSpPr>
        <p:spPr>
          <a:xfrm>
            <a:off x="1133951" y="3716417"/>
            <a:ext cx="5309949" cy="425291"/>
          </a:xfrm>
          <a:prstGeom prst="rect">
            <a:avLst/>
          </a:prstGeom>
          <a:noFill/>
          <a:ln>
            <a:noFill/>
          </a:ln>
        </p:spPr>
        <p:txBody>
          <a:bodyPr anchorCtr="0" anchor="t" bIns="0" lIns="0" spcFirstLastPara="1" rIns="0" wrap="square" tIns="0">
            <a:noAutofit/>
          </a:bodyPr>
          <a:lstStyle/>
          <a:p>
            <a:pPr indent="0" lvl="0" marL="0" marR="0" rtl="0" algn="l">
              <a:lnSpc>
                <a:spcPct val="124528"/>
              </a:lnSpc>
              <a:spcBef>
                <a:spcPts val="0"/>
              </a:spcBef>
              <a:spcAft>
                <a:spcPts val="0"/>
              </a:spcAft>
              <a:buClr>
                <a:srgbClr val="FFFFFF"/>
              </a:buClr>
              <a:buSzPts val="2650"/>
              <a:buFont typeface="Montserrat"/>
              <a:buNone/>
            </a:pPr>
            <a:r>
              <a:rPr b="0" i="0" lang="en-US" sz="2650" u="none" cap="none" strike="noStrike">
                <a:solidFill>
                  <a:srgbClr val="FFFFFF"/>
                </a:solidFill>
                <a:latin typeface="Montserrat"/>
                <a:ea typeface="Montserrat"/>
                <a:cs typeface="Montserrat"/>
                <a:sym typeface="Montserrat"/>
              </a:rPr>
              <a:t>Hacia el Mundo del Desarrollo…</a:t>
            </a:r>
            <a:endParaRPr b="0" i="0" sz="2650" u="none" cap="none" strike="noStrike"/>
          </a:p>
        </p:txBody>
      </p:sp>
      <p:sp>
        <p:nvSpPr>
          <p:cNvPr id="179" name="Google Shape;179;p18"/>
          <p:cNvSpPr/>
          <p:nvPr/>
        </p:nvSpPr>
        <p:spPr>
          <a:xfrm>
            <a:off x="1133951" y="4481870"/>
            <a:ext cx="12702659"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CD7E5"/>
              </a:buClr>
              <a:buSzPts val="1750"/>
              <a:buFont typeface="Heebo"/>
              <a:buNone/>
            </a:pPr>
            <a:r>
              <a:rPr b="1" i="0" lang="en-US" sz="1750" u="none" cap="none" strike="noStrike">
                <a:solidFill>
                  <a:srgbClr val="DCD7E5"/>
                </a:solidFill>
                <a:latin typeface="Heebo"/>
                <a:ea typeface="Heebo"/>
                <a:cs typeface="Heebo"/>
                <a:sym typeface="Heebo"/>
              </a:rPr>
              <a:t>FiveStock</a:t>
            </a:r>
            <a:r>
              <a:rPr b="0" i="0" lang="en-US" sz="1750" u="none" cap="none" strike="noStrike">
                <a:solidFill>
                  <a:srgbClr val="DCD7E5"/>
                </a:solidFill>
                <a:latin typeface="Heebo"/>
                <a:ea typeface="Heebo"/>
                <a:cs typeface="Heebo"/>
                <a:sym typeface="Heebo"/>
              </a:rPr>
              <a:t> fue diseñado para demostrar competencias técnicas en un entorno realista. El objetivo es aplicar a posiciones </a:t>
            </a:r>
            <a:r>
              <a:rPr b="1" i="0" lang="en-US" sz="1750" u="none" cap="none" strike="noStrike">
                <a:solidFill>
                  <a:srgbClr val="DCD7E5"/>
                </a:solidFill>
                <a:latin typeface="Heebo"/>
                <a:ea typeface="Heebo"/>
                <a:cs typeface="Heebo"/>
                <a:sym typeface="Heebo"/>
              </a:rPr>
              <a:t>trainee o junior developer</a:t>
            </a:r>
            <a:r>
              <a:rPr b="0" i="0" lang="en-US" sz="1750" u="none" cap="none" strike="noStrike">
                <a:solidFill>
                  <a:srgbClr val="DCD7E5"/>
                </a:solidFill>
                <a:latin typeface="Heebo"/>
                <a:ea typeface="Heebo"/>
                <a:cs typeface="Heebo"/>
                <a:sym typeface="Heebo"/>
              </a:rPr>
              <a:t>, con base sólida en frontend moderno, arquitectura modular y buenas prácticas de desarrollo.</a:t>
            </a:r>
            <a:endParaRPr b="0" i="0" sz="1750" u="none" cap="none" strike="noStrike"/>
          </a:p>
        </p:txBody>
      </p:sp>
      <p:sp>
        <p:nvSpPr>
          <p:cNvPr id="180" name="Google Shape;180;p18"/>
          <p:cNvSpPr/>
          <p:nvPr/>
        </p:nvSpPr>
        <p:spPr>
          <a:xfrm>
            <a:off x="793790" y="3376255"/>
            <a:ext cx="30480" cy="2086570"/>
          </a:xfrm>
          <a:prstGeom prst="rect">
            <a:avLst/>
          </a:prstGeom>
          <a:solidFill>
            <a:srgbClr val="481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1" name="Google Shape;181;p18"/>
          <p:cNvPicPr preferRelativeResize="0"/>
          <p:nvPr/>
        </p:nvPicPr>
        <p:blipFill>
          <a:blip r:embed="rId4">
            <a:alphaModFix/>
          </a:blip>
          <a:stretch>
            <a:fillRect/>
          </a:stretch>
        </p:blipFill>
        <p:spPr>
          <a:xfrm>
            <a:off x="13787800" y="7423115"/>
            <a:ext cx="597600" cy="597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